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334" r:id="rId3"/>
    <p:sldId id="337" r:id="rId4"/>
    <p:sldId id="335" r:id="rId5"/>
    <p:sldId id="257" r:id="rId6"/>
    <p:sldId id="258" r:id="rId7"/>
    <p:sldId id="301" r:id="rId8"/>
    <p:sldId id="321" r:id="rId9"/>
    <p:sldId id="322" r:id="rId10"/>
    <p:sldId id="336" r:id="rId11"/>
    <p:sldId id="338" r:id="rId12"/>
    <p:sldId id="339" r:id="rId13"/>
    <p:sldId id="341" r:id="rId14"/>
    <p:sldId id="340" r:id="rId15"/>
    <p:sldId id="342" r:id="rId16"/>
    <p:sldId id="302" r:id="rId17"/>
    <p:sldId id="303" r:id="rId18"/>
    <p:sldId id="305" r:id="rId19"/>
    <p:sldId id="306" r:id="rId20"/>
    <p:sldId id="307" r:id="rId21"/>
    <p:sldId id="308" r:id="rId22"/>
    <p:sldId id="317" r:id="rId23"/>
    <p:sldId id="309" r:id="rId24"/>
    <p:sldId id="310" r:id="rId25"/>
    <p:sldId id="311" r:id="rId26"/>
    <p:sldId id="312" r:id="rId27"/>
    <p:sldId id="314" r:id="rId28"/>
    <p:sldId id="313" r:id="rId29"/>
    <p:sldId id="315" r:id="rId30"/>
    <p:sldId id="323" r:id="rId31"/>
    <p:sldId id="325" r:id="rId32"/>
    <p:sldId id="326" r:id="rId33"/>
    <p:sldId id="324" r:id="rId34"/>
    <p:sldId id="327" r:id="rId35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1A02"/>
    <a:srgbClr val="3B2B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03" autoAdjust="0"/>
    <p:restoredTop sz="93783" autoAdjust="0"/>
  </p:normalViewPr>
  <p:slideViewPr>
    <p:cSldViewPr>
      <p:cViewPr varScale="1">
        <p:scale>
          <a:sx n="98" d="100"/>
          <a:sy n="98" d="100"/>
        </p:scale>
        <p:origin x="3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D2729-7DE1-4242-8464-FEB4084176AF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25244-C5D2-40FD-B736-98E89AAC5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00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0AA0-54B5-45A9-B779-95F5ECB79020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3AF1-A58F-4096-9EE8-D36E76381D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0AA0-54B5-45A9-B779-95F5ECB79020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3AF1-A58F-4096-9EE8-D36E76381D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0AA0-54B5-45A9-B779-95F5ECB79020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3AF1-A58F-4096-9EE8-D36E76381D1A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0AA0-54B5-45A9-B779-95F5ECB79020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3AF1-A58F-4096-9EE8-D36E76381D1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0AA0-54B5-45A9-B779-95F5ECB79020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3AF1-A58F-4096-9EE8-D36E76381D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0AA0-54B5-45A9-B779-95F5ECB79020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3AF1-A58F-4096-9EE8-D36E76381D1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0AA0-54B5-45A9-B779-95F5ECB79020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3AF1-A58F-4096-9EE8-D36E76381D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0AA0-54B5-45A9-B779-95F5ECB79020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3AF1-A58F-4096-9EE8-D36E76381D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0AA0-54B5-45A9-B779-95F5ECB79020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3AF1-A58F-4096-9EE8-D36E76381D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0AA0-54B5-45A9-B779-95F5ECB79020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3AF1-A58F-4096-9EE8-D36E76381D1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0AA0-54B5-45A9-B779-95F5ECB79020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3AF1-A58F-4096-9EE8-D36E76381D1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9380AA0-54B5-45A9-B779-95F5ECB79020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94D3AF1-A58F-4096-9EE8-D36E76381D1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m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940" y="1371600"/>
            <a:ext cx="8506691" cy="2057400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5400" b="1" dirty="0" smtClean="0">
                <a:solidFill>
                  <a:schemeClr val="tx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sz="5400" b="1" dirty="0" smtClean="0">
                <a:solidFill>
                  <a:schemeClr val="tx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SUBMODUL </a:t>
            </a:r>
            <a:br>
              <a:rPr lang="en-US" sz="5400" b="1" dirty="0" smtClean="0">
                <a:solidFill>
                  <a:schemeClr val="tx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sz="5400" b="1" dirty="0" smtClean="0">
                <a:solidFill>
                  <a:schemeClr val="tx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PENGURUSAN PRESTASI (SKT)</a:t>
            </a:r>
            <a:endParaRPr lang="en-US" sz="5400" b="1" dirty="0">
              <a:solidFill>
                <a:schemeClr val="tx1"/>
              </a:solidFill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638800"/>
            <a:ext cx="6285686" cy="101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LANGKAH-LANGKAH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UNTUK SAHKAN SKT (PPP)</a:t>
            </a:r>
            <a:br>
              <a:rPr lang="en-US" b="1" dirty="0" smtClean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896566" y="3352800"/>
            <a:ext cx="8229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smtClean="0">
                <a:solidFill>
                  <a:schemeClr val="tx1"/>
                </a:solidFill>
              </a:rPr>
              <a:t>2 </a:t>
            </a:r>
            <a:r>
              <a:rPr lang="en-US" sz="3200" b="1" dirty="0" err="1" smtClean="0">
                <a:solidFill>
                  <a:schemeClr val="tx1"/>
                </a:solidFill>
              </a:rPr>
              <a:t>cara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untuk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mengesahkan</a:t>
            </a:r>
            <a:r>
              <a:rPr lang="en-US" sz="3200" b="1" dirty="0" smtClean="0">
                <a:solidFill>
                  <a:schemeClr val="tx1"/>
                </a:solidFill>
              </a:rPr>
              <a:t> SKT CO :</a:t>
            </a:r>
          </a:p>
          <a:p>
            <a:pPr algn="l"/>
            <a:endParaRPr lang="en-US" sz="1500" b="1" dirty="0" smtClean="0">
              <a:solidFill>
                <a:schemeClr val="tx1"/>
              </a:solidFill>
            </a:endParaRPr>
          </a:p>
          <a:p>
            <a:pPr marL="857250" indent="-857250" algn="l">
              <a:buFont typeface="+mj-lt"/>
              <a:buAutoNum type="romanUcPeriod"/>
            </a:pPr>
            <a:r>
              <a:rPr lang="en-US" sz="3200" b="1" dirty="0" err="1" smtClean="0">
                <a:solidFill>
                  <a:schemeClr val="tx1"/>
                </a:solidFill>
              </a:rPr>
              <a:t>Melalui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Peti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pesanan</a:t>
            </a:r>
            <a:r>
              <a:rPr lang="en-US" sz="3200" b="1" dirty="0" smtClean="0">
                <a:solidFill>
                  <a:schemeClr val="tx1"/>
                </a:solidFill>
              </a:rPr>
              <a:t> (inbox)</a:t>
            </a:r>
          </a:p>
          <a:p>
            <a:pPr marL="857250" indent="-857250" algn="l">
              <a:buFont typeface="+mj-lt"/>
              <a:buAutoNum type="romanUcPeriod"/>
            </a:pPr>
            <a:r>
              <a:rPr lang="en-US" sz="3200" b="1" dirty="0" err="1" smtClean="0">
                <a:solidFill>
                  <a:schemeClr val="tx1"/>
                </a:solidFill>
              </a:rPr>
              <a:t>Melalui</a:t>
            </a:r>
            <a:r>
              <a:rPr lang="en-US" sz="3200" b="1" dirty="0" smtClean="0">
                <a:solidFill>
                  <a:schemeClr val="tx1"/>
                </a:solidFill>
              </a:rPr>
              <a:t> menu </a:t>
            </a:r>
            <a:r>
              <a:rPr lang="en-US" sz="3200" b="1" dirty="0" err="1" smtClean="0">
                <a:solidFill>
                  <a:schemeClr val="tx1"/>
                </a:solidFill>
              </a:rPr>
              <a:t>Pengurusan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Prestasi</a:t>
            </a: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82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90700"/>
            <a:ext cx="7408862" cy="3276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241A02"/>
                </a:solidFill>
              </a:rPr>
              <a:t>Sahkan</a:t>
            </a:r>
            <a:r>
              <a:rPr lang="en-US" b="1" dirty="0" smtClean="0">
                <a:solidFill>
                  <a:srgbClr val="241A02"/>
                </a:solidFill>
              </a:rPr>
              <a:t> </a:t>
            </a:r>
            <a:r>
              <a:rPr lang="en-US" b="1" dirty="0" err="1" smtClean="0">
                <a:solidFill>
                  <a:srgbClr val="241A02"/>
                </a:solidFill>
              </a:rPr>
              <a:t>Menerusi</a:t>
            </a:r>
            <a:r>
              <a:rPr lang="en-US" b="1" dirty="0" smtClean="0">
                <a:solidFill>
                  <a:srgbClr val="241A02"/>
                </a:solidFill>
              </a:rPr>
              <a:t> </a:t>
            </a:r>
            <a:r>
              <a:rPr lang="en-US" b="1" dirty="0" err="1" smtClean="0">
                <a:solidFill>
                  <a:srgbClr val="241A02"/>
                </a:solidFill>
              </a:rPr>
              <a:t>Peti</a:t>
            </a:r>
            <a:r>
              <a:rPr lang="en-US" b="1" dirty="0" smtClean="0">
                <a:solidFill>
                  <a:srgbClr val="241A02"/>
                </a:solidFill>
              </a:rPr>
              <a:t> </a:t>
            </a:r>
            <a:r>
              <a:rPr lang="en-US" b="1" dirty="0" err="1" smtClean="0">
                <a:solidFill>
                  <a:srgbClr val="241A02"/>
                </a:solidFill>
              </a:rPr>
              <a:t>Pesanan</a:t>
            </a:r>
            <a:endParaRPr lang="en-MY" b="1" dirty="0">
              <a:solidFill>
                <a:srgbClr val="241A02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57200" y="3429000"/>
            <a:ext cx="9144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128415" y="4564905"/>
            <a:ext cx="228600" cy="3047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57200" y="4894516"/>
            <a:ext cx="3352800" cy="89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- </a:t>
            </a:r>
            <a:r>
              <a:rPr lang="en-US" dirty="0" err="1" smtClean="0">
                <a:solidFill>
                  <a:schemeClr val="tx1"/>
                </a:solidFill>
              </a:rPr>
              <a:t>klik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tajuk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pesanan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bewarna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biru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masuk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</a:t>
            </a:r>
            <a:r>
              <a:rPr lang="en-US" dirty="0" smtClean="0">
                <a:solidFill>
                  <a:schemeClr val="tx1"/>
                </a:solidFill>
              </a:rPr>
              <a:t> SKT CO </a:t>
            </a:r>
            <a:r>
              <a:rPr lang="en-US" dirty="0" err="1" smtClean="0">
                <a:solidFill>
                  <a:schemeClr val="tx1"/>
                </a:solidFill>
              </a:rPr>
              <a:t>berkenaan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863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06" y="228600"/>
            <a:ext cx="7561262" cy="24156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7561262" cy="15134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66916"/>
            <a:ext cx="7924801" cy="7377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351506" y="1219200"/>
            <a:ext cx="4349932" cy="728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Klik</a:t>
            </a:r>
            <a:r>
              <a:rPr lang="en-US" dirty="0" smtClean="0">
                <a:solidFill>
                  <a:schemeClr val="tx1"/>
                </a:solidFill>
              </a:rPr>
              <a:t> TERUSKAN</a:t>
            </a:r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970506" y="990600"/>
            <a:ext cx="359923" cy="22860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961106" y="2894763"/>
            <a:ext cx="4349932" cy="1067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3. </a:t>
            </a:r>
            <a:r>
              <a:rPr lang="en-US" dirty="0" err="1" smtClean="0">
                <a:solidFill>
                  <a:schemeClr val="tx1"/>
                </a:solidFill>
              </a:rPr>
              <a:t>Semak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setiap</a:t>
            </a:r>
            <a:r>
              <a:rPr lang="en-US" dirty="0" smtClean="0">
                <a:solidFill>
                  <a:schemeClr val="tx1"/>
                </a:solidFill>
              </a:rPr>
              <a:t> SKT, </a:t>
            </a:r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Sahkan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satu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persatu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klik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senarai</a:t>
            </a:r>
            <a:r>
              <a:rPr lang="en-US" dirty="0" smtClean="0">
                <a:solidFill>
                  <a:schemeClr val="tx1"/>
                </a:solidFill>
              </a:rPr>
              <a:t> di </a:t>
            </a:r>
            <a:r>
              <a:rPr lang="en-US" b="1" dirty="0" err="1" smtClean="0">
                <a:solidFill>
                  <a:schemeClr val="tx1"/>
                </a:solidFill>
              </a:rPr>
              <a:t>Pengesahan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pilih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samada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Disahkan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atau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Tidak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disahkan</a:t>
            </a:r>
            <a:r>
              <a:rPr lang="en-US" b="1" dirty="0" smtClean="0">
                <a:solidFill>
                  <a:schemeClr val="tx1"/>
                </a:solidFill>
              </a:rPr>
              <a:t>- </a:t>
            </a:r>
            <a:r>
              <a:rPr lang="en-US" b="1" dirty="0" err="1" smtClean="0">
                <a:solidFill>
                  <a:schemeClr val="tx1"/>
                </a:solidFill>
              </a:rPr>
              <a:t>sila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buat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pembetulan</a:t>
            </a:r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713706" y="2537427"/>
            <a:ext cx="304800" cy="30855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3400" y="4079992"/>
            <a:ext cx="4636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ATAU  </a:t>
            </a:r>
            <a:r>
              <a:rPr lang="en-US" b="1" dirty="0" err="1" smtClean="0">
                <a:solidFill>
                  <a:srgbClr val="FF0000"/>
                </a:solidFill>
              </a:rPr>
              <a:t>sekiranya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</a:rPr>
              <a:t>pengesahan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secara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pukal</a:t>
            </a:r>
            <a:r>
              <a:rPr lang="en-US" b="1" dirty="0" smtClean="0">
                <a:solidFill>
                  <a:srgbClr val="FF0000"/>
                </a:solidFill>
              </a:rPr>
              <a:t> …</a:t>
            </a:r>
            <a:endParaRPr lang="en-MY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62600" y="5496357"/>
            <a:ext cx="4349932" cy="728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</a:rPr>
              <a:t>Klik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Pengesahan</a:t>
            </a:r>
            <a:r>
              <a:rPr lang="en-US" b="1" dirty="0" smtClean="0">
                <a:solidFill>
                  <a:schemeClr val="tx1"/>
                </a:solidFill>
              </a:rPr>
              <a:t> SKT </a:t>
            </a:r>
            <a:r>
              <a:rPr lang="en-US" b="1" dirty="0" err="1" smtClean="0">
                <a:solidFill>
                  <a:schemeClr val="tx1"/>
                </a:solidFill>
              </a:rPr>
              <a:t>secara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pukal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dirty="0" err="1">
                <a:solidFill>
                  <a:schemeClr val="tx1"/>
                </a:solidFill>
              </a:rPr>
              <a:t>s</a:t>
            </a:r>
            <a:r>
              <a:rPr lang="en-US" dirty="0" err="1" smtClean="0">
                <a:solidFill>
                  <a:schemeClr val="tx1"/>
                </a:solidFill>
              </a:rPr>
              <a:t>ahkan</a:t>
            </a:r>
            <a:r>
              <a:rPr lang="en-US" dirty="0" smtClean="0">
                <a:solidFill>
                  <a:schemeClr val="tx1"/>
                </a:solidFill>
              </a:rPr>
              <a:t> SKT </a:t>
            </a:r>
            <a:r>
              <a:rPr lang="en-US" dirty="0" err="1" smtClean="0">
                <a:solidFill>
                  <a:schemeClr val="tx1"/>
                </a:solidFill>
              </a:rPr>
              <a:t>secara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pukal</a:t>
            </a:r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5562601" y="5278635"/>
            <a:ext cx="228599" cy="2177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54477" y="5724957"/>
            <a:ext cx="4349932" cy="728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Klik</a:t>
            </a:r>
            <a:r>
              <a:rPr lang="en-US" dirty="0" smtClean="0">
                <a:solidFill>
                  <a:schemeClr val="tx1"/>
                </a:solidFill>
              </a:rPr>
              <a:t> SIMPAN</a:t>
            </a:r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810000" y="5080078"/>
            <a:ext cx="340467" cy="64487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475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241A02"/>
                </a:solidFill>
              </a:rPr>
              <a:t>Sahkan</a:t>
            </a:r>
            <a:r>
              <a:rPr lang="en-US" sz="3200" b="1" dirty="0" smtClean="0">
                <a:solidFill>
                  <a:srgbClr val="241A02"/>
                </a:solidFill>
              </a:rPr>
              <a:t> </a:t>
            </a:r>
            <a:r>
              <a:rPr lang="en-US" sz="3200" b="1" dirty="0" err="1" smtClean="0">
                <a:solidFill>
                  <a:srgbClr val="241A02"/>
                </a:solidFill>
              </a:rPr>
              <a:t>Menerusi</a:t>
            </a:r>
            <a:r>
              <a:rPr lang="en-US" sz="3200" b="1" dirty="0" smtClean="0">
                <a:solidFill>
                  <a:srgbClr val="241A02"/>
                </a:solidFill>
              </a:rPr>
              <a:t> Menu </a:t>
            </a:r>
            <a:r>
              <a:rPr lang="en-US" sz="3200" b="1" dirty="0" err="1" smtClean="0">
                <a:solidFill>
                  <a:srgbClr val="241A02"/>
                </a:solidFill>
              </a:rPr>
              <a:t>Pengurusan</a:t>
            </a:r>
            <a:r>
              <a:rPr lang="en-US" sz="3200" b="1" dirty="0" smtClean="0">
                <a:solidFill>
                  <a:srgbClr val="241A02"/>
                </a:solidFill>
              </a:rPr>
              <a:t> </a:t>
            </a:r>
            <a:r>
              <a:rPr lang="en-US" sz="3200" b="1" dirty="0" err="1" smtClean="0">
                <a:solidFill>
                  <a:srgbClr val="241A02"/>
                </a:solidFill>
              </a:rPr>
              <a:t>Prestasi</a:t>
            </a:r>
            <a:endParaRPr lang="en-MY" sz="3200" b="1" dirty="0">
              <a:solidFill>
                <a:srgbClr val="241A02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128415" y="4564905"/>
            <a:ext cx="228600" cy="3047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03387"/>
            <a:ext cx="7467600" cy="3451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533399" y="3603981"/>
            <a:ext cx="2595015" cy="6939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5136660"/>
            <a:ext cx="3352800" cy="89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- </a:t>
            </a:r>
            <a:r>
              <a:rPr lang="en-US" dirty="0" err="1" smtClean="0">
                <a:solidFill>
                  <a:schemeClr val="tx1"/>
                </a:solidFill>
              </a:rPr>
              <a:t>klik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Laporan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Penilaian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Prestasi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Tahunan</a:t>
            </a:r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41443" y="4257356"/>
            <a:ext cx="530157" cy="8231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938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7915072" cy="22032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85800" y="1295400"/>
            <a:ext cx="6477000" cy="89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2 - </a:t>
            </a:r>
            <a:r>
              <a:rPr lang="en-US" dirty="0" err="1" smtClean="0">
                <a:solidFill>
                  <a:schemeClr val="tx1"/>
                </a:solidFill>
              </a:rPr>
              <a:t>Pada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FUNGSI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bawa</a:t>
            </a:r>
            <a:r>
              <a:rPr lang="en-US" dirty="0" smtClean="0">
                <a:solidFill>
                  <a:schemeClr val="tx1"/>
                </a:solidFill>
              </a:rPr>
              <a:t> mouse </a:t>
            </a:r>
            <a:r>
              <a:rPr lang="en-US" dirty="0" err="1" smtClean="0">
                <a:solidFill>
                  <a:schemeClr val="tx1"/>
                </a:solidFill>
              </a:rPr>
              <a:t>ke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Sasaran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Kerja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Tahunan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--&gt; </a:t>
            </a:r>
            <a:r>
              <a:rPr lang="en-US" b="1" dirty="0" err="1" smtClean="0">
                <a:solidFill>
                  <a:schemeClr val="tx1"/>
                </a:solidFill>
              </a:rPr>
              <a:t>Pegawai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Penilai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Pertama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--&gt; </a:t>
            </a:r>
            <a:r>
              <a:rPr lang="en-US" b="1" dirty="0" err="1" smtClean="0">
                <a:solidFill>
                  <a:schemeClr val="tx1"/>
                </a:solidFill>
              </a:rPr>
              <a:t>Pengesahan</a:t>
            </a:r>
            <a:r>
              <a:rPr lang="en-US" b="1" dirty="0" smtClean="0">
                <a:solidFill>
                  <a:schemeClr val="tx1"/>
                </a:solidFill>
              </a:rPr>
              <a:t> SKT</a:t>
            </a:r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298643" y="838200"/>
            <a:ext cx="453957" cy="4010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60" y="3081246"/>
            <a:ext cx="8610600" cy="17719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023836" y="5181600"/>
            <a:ext cx="6477000" cy="89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3 – </a:t>
            </a:r>
            <a:r>
              <a:rPr lang="en-US" dirty="0" err="1" smtClean="0">
                <a:solidFill>
                  <a:schemeClr val="tx1"/>
                </a:solidFill>
              </a:rPr>
              <a:t>Klik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pada</a:t>
            </a:r>
            <a:r>
              <a:rPr lang="en-US" dirty="0" smtClean="0">
                <a:solidFill>
                  <a:schemeClr val="tx1"/>
                </a:solidFill>
              </a:rPr>
              <a:t> Nama </a:t>
            </a:r>
            <a:r>
              <a:rPr lang="en-US" dirty="0" err="1" smtClean="0">
                <a:solidFill>
                  <a:schemeClr val="tx1"/>
                </a:solidFill>
              </a:rPr>
              <a:t>pegawai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diselia</a:t>
            </a:r>
            <a:r>
              <a:rPr lang="en-US" dirty="0" smtClean="0">
                <a:solidFill>
                  <a:schemeClr val="tx1"/>
                </a:solidFill>
              </a:rPr>
              <a:t>  yang </a:t>
            </a:r>
            <a:r>
              <a:rPr lang="en-US" dirty="0" err="1" smtClean="0">
                <a:solidFill>
                  <a:schemeClr val="tx1"/>
                </a:solidFill>
              </a:rPr>
              <a:t>perlu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disahkan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828800" y="4495800"/>
            <a:ext cx="38100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816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06" y="228600"/>
            <a:ext cx="7561262" cy="24156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7561262" cy="15134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66916"/>
            <a:ext cx="7924801" cy="7377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351506" y="1219200"/>
            <a:ext cx="4349932" cy="728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Klik</a:t>
            </a:r>
            <a:r>
              <a:rPr lang="en-US" dirty="0" smtClean="0">
                <a:solidFill>
                  <a:schemeClr val="tx1"/>
                </a:solidFill>
              </a:rPr>
              <a:t> TERUSKAN</a:t>
            </a:r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970506" y="990600"/>
            <a:ext cx="359923" cy="22860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961106" y="2894763"/>
            <a:ext cx="4349932" cy="1067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5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Semak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setiap</a:t>
            </a:r>
            <a:r>
              <a:rPr lang="en-US" dirty="0" smtClean="0">
                <a:solidFill>
                  <a:schemeClr val="tx1"/>
                </a:solidFill>
              </a:rPr>
              <a:t> SKT, </a:t>
            </a:r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Sahkan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satu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persatu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klik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senarai</a:t>
            </a:r>
            <a:r>
              <a:rPr lang="en-US" dirty="0" smtClean="0">
                <a:solidFill>
                  <a:schemeClr val="tx1"/>
                </a:solidFill>
              </a:rPr>
              <a:t> di </a:t>
            </a:r>
            <a:r>
              <a:rPr lang="en-US" b="1" dirty="0" err="1" smtClean="0">
                <a:solidFill>
                  <a:schemeClr val="tx1"/>
                </a:solidFill>
              </a:rPr>
              <a:t>Pengesahan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pilih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samada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Disahkan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atau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Tidak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disahkan</a:t>
            </a:r>
            <a:r>
              <a:rPr lang="en-US" b="1" dirty="0" smtClean="0">
                <a:solidFill>
                  <a:schemeClr val="tx1"/>
                </a:solidFill>
              </a:rPr>
              <a:t>- </a:t>
            </a:r>
            <a:r>
              <a:rPr lang="en-US" b="1" dirty="0" err="1" smtClean="0">
                <a:solidFill>
                  <a:schemeClr val="tx1"/>
                </a:solidFill>
              </a:rPr>
              <a:t>sila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buat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pembetulan</a:t>
            </a:r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713706" y="2537427"/>
            <a:ext cx="304800" cy="30855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3400" y="4079992"/>
            <a:ext cx="4636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ATAU  </a:t>
            </a:r>
            <a:r>
              <a:rPr lang="en-US" b="1" dirty="0" err="1" smtClean="0">
                <a:solidFill>
                  <a:srgbClr val="FF0000"/>
                </a:solidFill>
              </a:rPr>
              <a:t>sekiranya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</a:rPr>
              <a:t>pengesahan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secara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pukal</a:t>
            </a:r>
            <a:r>
              <a:rPr lang="en-US" b="1" dirty="0" smtClean="0">
                <a:solidFill>
                  <a:srgbClr val="FF0000"/>
                </a:solidFill>
              </a:rPr>
              <a:t> …</a:t>
            </a:r>
            <a:endParaRPr lang="en-MY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62600" y="4228700"/>
            <a:ext cx="4349932" cy="728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</a:rPr>
              <a:t>Klik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Pengesahan</a:t>
            </a:r>
            <a:r>
              <a:rPr lang="en-US" b="1" dirty="0" smtClean="0">
                <a:solidFill>
                  <a:schemeClr val="tx1"/>
                </a:solidFill>
              </a:rPr>
              <a:t> SKT </a:t>
            </a:r>
            <a:r>
              <a:rPr lang="en-US" b="1" dirty="0" err="1" smtClean="0">
                <a:solidFill>
                  <a:schemeClr val="tx1"/>
                </a:solidFill>
              </a:rPr>
              <a:t>secara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pukal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dirty="0" err="1">
                <a:solidFill>
                  <a:schemeClr val="tx1"/>
                </a:solidFill>
              </a:rPr>
              <a:t>s</a:t>
            </a:r>
            <a:r>
              <a:rPr lang="en-US" dirty="0" err="1" smtClean="0">
                <a:solidFill>
                  <a:schemeClr val="tx1"/>
                </a:solidFill>
              </a:rPr>
              <a:t>ahkan</a:t>
            </a:r>
            <a:r>
              <a:rPr lang="en-US" dirty="0" smtClean="0">
                <a:solidFill>
                  <a:schemeClr val="tx1"/>
                </a:solidFill>
              </a:rPr>
              <a:t> SKT </a:t>
            </a:r>
            <a:r>
              <a:rPr lang="en-US" dirty="0" err="1" smtClean="0">
                <a:solidFill>
                  <a:schemeClr val="tx1"/>
                </a:solidFill>
              </a:rPr>
              <a:t>secara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pukal</a:t>
            </a:r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257800" y="4776303"/>
            <a:ext cx="304801" cy="32909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54477" y="5672137"/>
            <a:ext cx="4349932" cy="728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6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Klik</a:t>
            </a:r>
            <a:r>
              <a:rPr lang="en-US" dirty="0" smtClean="0">
                <a:solidFill>
                  <a:schemeClr val="tx1"/>
                </a:solidFill>
              </a:rPr>
              <a:t> SIMPAN</a:t>
            </a:r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810000" y="5105400"/>
            <a:ext cx="427831" cy="53257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263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r="3107" b="15393"/>
          <a:stretch/>
        </p:blipFill>
        <p:spPr bwMode="auto">
          <a:xfrm>
            <a:off x="-8466" y="1439333"/>
            <a:ext cx="9152466" cy="451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3810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5</a:t>
            </a:r>
            <a:r>
              <a:rPr lang="en-US" sz="2000" b="1" dirty="0" smtClean="0"/>
              <a:t>. RUANGAN </a:t>
            </a:r>
            <a:r>
              <a:rPr lang="en-US" sz="2000" b="1" i="1" dirty="0" smtClean="0"/>
              <a:t>PEMILIK HARTA </a:t>
            </a:r>
            <a:r>
              <a:rPr lang="en-US" sz="2000" b="1" dirty="0" smtClean="0"/>
              <a:t>PERLU DIISI TERLEBIH DAHULU,</a:t>
            </a:r>
          </a:p>
          <a:p>
            <a:r>
              <a:rPr lang="en-US" sz="2000" b="1" dirty="0" smtClean="0"/>
              <a:t>    DIMANA USER PERLU MEMASUKKAN NAMA PEMILIK HARTA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BERKENAAN DENGAN KLIK PADA BUTANG </a:t>
            </a:r>
            <a:r>
              <a:rPr lang="en-US" sz="2000" b="1" i="1" dirty="0" smtClean="0"/>
              <a:t>TAMBAH</a:t>
            </a:r>
            <a:endParaRPr lang="en-US" sz="2000" b="1" i="1" dirty="0"/>
          </a:p>
        </p:txBody>
      </p:sp>
      <p:sp>
        <p:nvSpPr>
          <p:cNvPr id="6" name="Oval 5"/>
          <p:cNvSpPr/>
          <p:nvPr/>
        </p:nvSpPr>
        <p:spPr>
          <a:xfrm>
            <a:off x="609600" y="3429000"/>
            <a:ext cx="914400" cy="3905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657600" y="4233863"/>
            <a:ext cx="609600" cy="5667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32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" t="8911" r="35190" b="54283"/>
          <a:stretch/>
        </p:blipFill>
        <p:spPr bwMode="auto">
          <a:xfrm>
            <a:off x="762000" y="1524000"/>
            <a:ext cx="7763934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62400" y="4216400"/>
            <a:ext cx="4191000" cy="111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6</a:t>
            </a:r>
            <a:r>
              <a:rPr lang="en-US" sz="2000" b="1" dirty="0" smtClean="0">
                <a:solidFill>
                  <a:schemeClr val="tx1"/>
                </a:solidFill>
              </a:rPr>
              <a:t>. USER </a:t>
            </a:r>
            <a:r>
              <a:rPr lang="en-US" sz="2000" b="1" dirty="0">
                <a:solidFill>
                  <a:schemeClr val="tx1"/>
                </a:solidFill>
              </a:rPr>
              <a:t>PERLU MEMILIH JENIS PEMILIK </a:t>
            </a:r>
            <a:r>
              <a:rPr lang="en-US" sz="2000" b="1" dirty="0" smtClean="0">
                <a:solidFill>
                  <a:schemeClr val="tx1"/>
                </a:solidFill>
              </a:rPr>
              <a:t>HARTA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7</a:t>
            </a:r>
            <a:r>
              <a:rPr lang="en-US" sz="2000" b="1" dirty="0" smtClean="0">
                <a:solidFill>
                  <a:schemeClr val="tx1"/>
                </a:solidFill>
              </a:rPr>
              <a:t>. KLIK </a:t>
            </a:r>
            <a:r>
              <a:rPr lang="en-US" sz="2000" b="1" i="1" dirty="0" smtClean="0">
                <a:solidFill>
                  <a:schemeClr val="tx1"/>
                </a:solidFill>
              </a:rPr>
              <a:t>TERUSKAN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62000" y="2285999"/>
            <a:ext cx="1143000" cy="3048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581400" y="3352800"/>
            <a:ext cx="541867" cy="6857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60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1" r="3238" b="15104"/>
          <a:stretch/>
        </p:blipFill>
        <p:spPr bwMode="auto">
          <a:xfrm>
            <a:off x="1" y="931333"/>
            <a:ext cx="9144000" cy="501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81600" y="4800600"/>
            <a:ext cx="3276599" cy="609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8</a:t>
            </a:r>
            <a:r>
              <a:rPr lang="en-US" sz="2000" b="1" dirty="0" smtClean="0">
                <a:solidFill>
                  <a:schemeClr val="tx1"/>
                </a:solidFill>
              </a:rPr>
              <a:t>. KLIK BUTANG </a:t>
            </a:r>
            <a:r>
              <a:rPr lang="en-US" sz="2000" b="1" i="1" dirty="0" smtClean="0">
                <a:solidFill>
                  <a:schemeClr val="tx1"/>
                </a:solidFill>
              </a:rPr>
              <a:t>SIMPAN.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733800" y="5562600"/>
            <a:ext cx="990600" cy="4572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9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731" r="7052" b="10995"/>
          <a:stretch/>
        </p:blipFill>
        <p:spPr bwMode="auto">
          <a:xfrm>
            <a:off x="-76199" y="228599"/>
            <a:ext cx="9220200" cy="557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13400" y="3810000"/>
            <a:ext cx="3285067" cy="1413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9</a:t>
            </a:r>
            <a:r>
              <a:rPr lang="en-US" sz="2000" b="1" dirty="0" smtClean="0">
                <a:solidFill>
                  <a:schemeClr val="tx1"/>
                </a:solidFill>
              </a:rPr>
              <a:t>. PAPARAN SIMPANAN REKOD AKAN TERPAPAR, KLIK OK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533901" y="2561164"/>
            <a:ext cx="990600" cy="4572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5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228600" y="1371600"/>
            <a:ext cx="8686800" cy="56164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MY" dirty="0"/>
          </a:p>
        </p:txBody>
      </p:sp>
      <p:sp>
        <p:nvSpPr>
          <p:cNvPr id="4" name="Oval 3"/>
          <p:cNvSpPr/>
          <p:nvPr/>
        </p:nvSpPr>
        <p:spPr>
          <a:xfrm>
            <a:off x="4038600" y="1426684"/>
            <a:ext cx="838200" cy="49332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rgbClr val="3B2B03"/>
                </a:solidFill>
              </a:rPr>
              <a:t>M</a:t>
            </a:r>
            <a:r>
              <a:rPr lang="en-US" sz="1200" b="1" dirty="0" err="1" smtClean="0">
                <a:solidFill>
                  <a:srgbClr val="3B2B03"/>
                </a:solidFill>
              </a:rPr>
              <a:t>ula</a:t>
            </a:r>
            <a:endParaRPr lang="en-MY" sz="1200" b="1" dirty="0">
              <a:solidFill>
                <a:srgbClr val="3B2B0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61362" y="2286000"/>
            <a:ext cx="1371600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rgbClr val="3B2B03"/>
                </a:solidFill>
              </a:rPr>
              <a:t>Wujudkan</a:t>
            </a:r>
            <a:r>
              <a:rPr lang="en-US" sz="1200" b="1" dirty="0" smtClean="0">
                <a:solidFill>
                  <a:srgbClr val="3B2B03"/>
                </a:solidFill>
              </a:rPr>
              <a:t> </a:t>
            </a:r>
            <a:r>
              <a:rPr lang="en-US" sz="1200" b="1" dirty="0" smtClean="0">
                <a:solidFill>
                  <a:srgbClr val="3B2B03"/>
                </a:solidFill>
              </a:rPr>
              <a:t>SKT</a:t>
            </a:r>
            <a:endParaRPr lang="en-MY" sz="1200" b="1" dirty="0">
              <a:solidFill>
                <a:srgbClr val="3B2B03"/>
              </a:solidFill>
            </a:endParaRPr>
          </a:p>
        </p:txBody>
      </p:sp>
      <p:sp>
        <p:nvSpPr>
          <p:cNvPr id="6" name="Flowchart: Decision 5"/>
          <p:cNvSpPr/>
          <p:nvPr/>
        </p:nvSpPr>
        <p:spPr>
          <a:xfrm>
            <a:off x="3733800" y="2915638"/>
            <a:ext cx="1399162" cy="741962"/>
          </a:xfrm>
          <a:prstGeom prst="flowChartDecisi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 smtClean="0">
                <a:solidFill>
                  <a:srgbClr val="3B2B03"/>
                </a:solidFill>
              </a:rPr>
              <a:t>Lantikan</a:t>
            </a:r>
            <a:r>
              <a:rPr lang="en-US" sz="1000" b="1" dirty="0" smtClean="0">
                <a:solidFill>
                  <a:srgbClr val="3B2B03"/>
                </a:solidFill>
              </a:rPr>
              <a:t> </a:t>
            </a:r>
            <a:r>
              <a:rPr lang="en-US" sz="1000" b="1" dirty="0" err="1" smtClean="0">
                <a:solidFill>
                  <a:srgbClr val="3B2B03"/>
                </a:solidFill>
              </a:rPr>
              <a:t>baru</a:t>
            </a:r>
            <a:r>
              <a:rPr lang="en-US" sz="1000" b="1" dirty="0" smtClean="0">
                <a:solidFill>
                  <a:srgbClr val="3B2B03"/>
                </a:solidFill>
              </a:rPr>
              <a:t>?</a:t>
            </a:r>
            <a:endParaRPr lang="en-MY" sz="1000" b="1" dirty="0">
              <a:solidFill>
                <a:srgbClr val="3B2B03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682574" y="3124200"/>
            <a:ext cx="1371600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1200" b="1" dirty="0" err="1" smtClean="0">
                <a:solidFill>
                  <a:srgbClr val="3B2B03"/>
                </a:solidFill>
              </a:rPr>
              <a:t>Wujud</a:t>
            </a:r>
            <a:r>
              <a:rPr lang="en-US" sz="1200" b="1" dirty="0" smtClean="0">
                <a:solidFill>
                  <a:srgbClr val="3B2B03"/>
                </a:solidFill>
              </a:rPr>
              <a:t> SKT </a:t>
            </a:r>
            <a:r>
              <a:rPr lang="en-US" sz="1200" b="1" dirty="0" err="1" smtClean="0">
                <a:solidFill>
                  <a:srgbClr val="3B2B03"/>
                </a:solidFill>
              </a:rPr>
              <a:t>baru</a:t>
            </a:r>
            <a:endParaRPr lang="en-MY" sz="1200" b="1" dirty="0">
              <a:solidFill>
                <a:srgbClr val="3B2B03"/>
              </a:solidFill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3742897" y="3962400"/>
            <a:ext cx="1371600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 err="1" smtClean="0">
                <a:solidFill>
                  <a:srgbClr val="3B2B03"/>
                </a:solidFill>
              </a:rPr>
              <a:t>Salin</a:t>
            </a:r>
            <a:r>
              <a:rPr lang="en-US" sz="1200" b="1" dirty="0" smtClean="0">
                <a:solidFill>
                  <a:srgbClr val="3B2B03"/>
                </a:solidFill>
              </a:rPr>
              <a:t> SKT </a:t>
            </a:r>
            <a:r>
              <a:rPr lang="en-US" sz="1200" b="1" dirty="0" err="1">
                <a:solidFill>
                  <a:srgbClr val="3B2B03"/>
                </a:solidFill>
              </a:rPr>
              <a:t>t</a:t>
            </a:r>
            <a:r>
              <a:rPr lang="en-US" sz="1200" b="1" dirty="0" err="1" smtClean="0">
                <a:solidFill>
                  <a:srgbClr val="3B2B03"/>
                </a:solidFill>
              </a:rPr>
              <a:t>ahun</a:t>
            </a:r>
            <a:r>
              <a:rPr lang="en-US" sz="1200" b="1" dirty="0" smtClean="0">
                <a:solidFill>
                  <a:srgbClr val="3B2B03"/>
                </a:solidFill>
              </a:rPr>
              <a:t> </a:t>
            </a:r>
            <a:r>
              <a:rPr lang="en-US" sz="1200" b="1" dirty="0" err="1" smtClean="0">
                <a:solidFill>
                  <a:srgbClr val="3B2B03"/>
                </a:solidFill>
              </a:rPr>
              <a:t>lepas</a:t>
            </a:r>
            <a:endParaRPr lang="en-MY" sz="1200" b="1" dirty="0">
              <a:solidFill>
                <a:srgbClr val="3B2B03"/>
              </a:solidFill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3733800" y="4724400"/>
            <a:ext cx="1371600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 err="1" smtClean="0">
                <a:solidFill>
                  <a:srgbClr val="3B2B03"/>
                </a:solidFill>
              </a:rPr>
              <a:t>Kemaskini</a:t>
            </a:r>
            <a:r>
              <a:rPr lang="en-US" sz="1200" b="1" dirty="0" smtClean="0">
                <a:solidFill>
                  <a:srgbClr val="3B2B03"/>
                </a:solidFill>
              </a:rPr>
              <a:t> SKT</a:t>
            </a:r>
            <a:endParaRPr lang="en-MY" sz="1200" b="1" dirty="0">
              <a:solidFill>
                <a:srgbClr val="3B2B03"/>
              </a:solidFill>
            </a:endParaRPr>
          </a:p>
        </p:txBody>
      </p:sp>
      <p:sp>
        <p:nvSpPr>
          <p:cNvPr id="10" name="Flowchart: Decision 9"/>
          <p:cNvSpPr/>
          <p:nvPr/>
        </p:nvSpPr>
        <p:spPr>
          <a:xfrm>
            <a:off x="3752624" y="5354038"/>
            <a:ext cx="1371600" cy="741962"/>
          </a:xfrm>
          <a:prstGeom prst="flowChartDecisi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3B2B03"/>
                </a:solidFill>
              </a:rPr>
              <a:t>SKT </a:t>
            </a:r>
            <a:r>
              <a:rPr lang="en-US" sz="1000" b="1" dirty="0" err="1" smtClean="0">
                <a:solidFill>
                  <a:srgbClr val="3B2B03"/>
                </a:solidFill>
              </a:rPr>
              <a:t>lengkap</a:t>
            </a:r>
            <a:r>
              <a:rPr lang="en-US" sz="1000" b="1" dirty="0">
                <a:solidFill>
                  <a:srgbClr val="3B2B03"/>
                </a:solidFill>
              </a:rPr>
              <a:t>?</a:t>
            </a:r>
            <a:endParaRPr lang="en-MY" sz="1000" b="1" dirty="0">
              <a:solidFill>
                <a:srgbClr val="3B2B03"/>
              </a:solidFill>
            </a:endParaRPr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5682574" y="5562600"/>
            <a:ext cx="1371600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 err="1" smtClean="0">
                <a:solidFill>
                  <a:srgbClr val="3B2B03"/>
                </a:solidFill>
              </a:rPr>
              <a:t>Hantar</a:t>
            </a:r>
            <a:r>
              <a:rPr lang="en-US" sz="1200" b="1" dirty="0" smtClean="0">
                <a:solidFill>
                  <a:srgbClr val="3B2B03"/>
                </a:solidFill>
              </a:rPr>
              <a:t> </a:t>
            </a:r>
            <a:r>
              <a:rPr lang="en-US" sz="1200" b="1" dirty="0" err="1" smtClean="0">
                <a:solidFill>
                  <a:srgbClr val="3B2B03"/>
                </a:solidFill>
              </a:rPr>
              <a:t>kepada</a:t>
            </a:r>
            <a:r>
              <a:rPr lang="en-US" sz="1200" b="1" dirty="0" smtClean="0">
                <a:solidFill>
                  <a:srgbClr val="3B2B03"/>
                </a:solidFill>
              </a:rPr>
              <a:t> PPP</a:t>
            </a:r>
            <a:endParaRPr lang="en-MY" sz="1200" b="1" dirty="0">
              <a:solidFill>
                <a:srgbClr val="3B2B03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87374" y="6248400"/>
            <a:ext cx="870626" cy="47068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rgbClr val="3B2B03"/>
                </a:solidFill>
              </a:rPr>
              <a:t>Tamat</a:t>
            </a:r>
            <a:endParaRPr lang="en-MY" sz="1200" b="1" dirty="0">
              <a:solidFill>
                <a:srgbClr val="3B2B03"/>
              </a:solidFill>
            </a:endParaRPr>
          </a:p>
        </p:txBody>
      </p:sp>
      <p:cxnSp>
        <p:nvCxnSpPr>
          <p:cNvPr id="14" name="Straight Arrow Connector 13"/>
          <p:cNvCxnSpPr>
            <a:stCxn id="4" idx="4"/>
            <a:endCxn id="5" idx="0"/>
          </p:cNvCxnSpPr>
          <p:nvPr/>
        </p:nvCxnSpPr>
        <p:spPr>
          <a:xfrm flipH="1">
            <a:off x="4447162" y="1920007"/>
            <a:ext cx="10538" cy="365993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414736" y="2667000"/>
            <a:ext cx="4864" cy="256650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2"/>
          </p:cNvCxnSpPr>
          <p:nvPr/>
        </p:nvCxnSpPr>
        <p:spPr>
          <a:xfrm>
            <a:off x="4433381" y="3657600"/>
            <a:ext cx="9907" cy="304800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2"/>
          </p:cNvCxnSpPr>
          <p:nvPr/>
        </p:nvCxnSpPr>
        <p:spPr>
          <a:xfrm>
            <a:off x="4428697" y="4343400"/>
            <a:ext cx="14591" cy="381000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419600" y="5077350"/>
            <a:ext cx="4864" cy="256650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7" idx="1"/>
          </p:cNvCxnSpPr>
          <p:nvPr/>
        </p:nvCxnSpPr>
        <p:spPr>
          <a:xfrm>
            <a:off x="5114497" y="3308513"/>
            <a:ext cx="568077" cy="6187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0" idx="2"/>
            <a:endCxn id="9" idx="1"/>
          </p:cNvCxnSpPr>
          <p:nvPr/>
        </p:nvCxnSpPr>
        <p:spPr>
          <a:xfrm rot="5400000" flipH="1">
            <a:off x="3495562" y="5153138"/>
            <a:ext cx="1181100" cy="704624"/>
          </a:xfrm>
          <a:prstGeom prst="bentConnector4">
            <a:avLst>
              <a:gd name="adj1" fmla="val -19355"/>
              <a:gd name="adj2" fmla="val 132443"/>
            </a:avLst>
          </a:prstGeom>
          <a:ln w="28575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105400" y="5718832"/>
            <a:ext cx="568077" cy="6187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7" idx="2"/>
            <a:endCxn id="9" idx="3"/>
          </p:cNvCxnSpPr>
          <p:nvPr/>
        </p:nvCxnSpPr>
        <p:spPr>
          <a:xfrm rot="5400000">
            <a:off x="5032037" y="3578563"/>
            <a:ext cx="1409700" cy="1262974"/>
          </a:xfrm>
          <a:prstGeom prst="bentConnector2">
            <a:avLst/>
          </a:prstGeom>
          <a:ln w="28575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09600" y="4474172"/>
            <a:ext cx="2671681" cy="1171955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 smtClean="0"/>
              <a:t>Maklumat</a:t>
            </a:r>
            <a:r>
              <a:rPr lang="en-US" sz="1400" dirty="0" smtClean="0"/>
              <a:t> </a:t>
            </a:r>
            <a:r>
              <a:rPr lang="en-US" sz="1400" dirty="0" err="1" smtClean="0"/>
              <a:t>perlu</a:t>
            </a:r>
            <a:r>
              <a:rPr lang="en-US" sz="1400" dirty="0" smtClean="0"/>
              <a:t> </a:t>
            </a:r>
            <a:r>
              <a:rPr lang="en-US" sz="1400" dirty="0" err="1" smtClean="0"/>
              <a:t>dikemaskini</a:t>
            </a:r>
            <a:r>
              <a:rPr lang="en-US" sz="1400" dirty="0" smtClean="0"/>
              <a:t> :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en-US" sz="1400" dirty="0" err="1" smtClean="0"/>
              <a:t>Petunjuk</a:t>
            </a:r>
            <a:r>
              <a:rPr lang="en-US" sz="1400" dirty="0" smtClean="0"/>
              <a:t> </a:t>
            </a:r>
            <a:r>
              <a:rPr lang="en-US" sz="1400" dirty="0" err="1" smtClean="0"/>
              <a:t>aktiviti</a:t>
            </a:r>
            <a:r>
              <a:rPr lang="en-US" sz="1400" dirty="0" smtClean="0"/>
              <a:t> /</a:t>
            </a:r>
            <a:r>
              <a:rPr lang="en-US" sz="1400" dirty="0" err="1" smtClean="0"/>
              <a:t>projek</a:t>
            </a:r>
            <a:r>
              <a:rPr lang="en-US" sz="1400" dirty="0" smtClean="0"/>
              <a:t>/ </a:t>
            </a:r>
            <a:r>
              <a:rPr lang="en-US" sz="1400" dirty="0" err="1" smtClean="0"/>
              <a:t>keterangan</a:t>
            </a:r>
            <a:endParaRPr lang="en-US" sz="1400" dirty="0" smtClean="0"/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en-US" sz="1400" dirty="0" err="1"/>
              <a:t>P</a:t>
            </a:r>
            <a:r>
              <a:rPr lang="en-US" sz="1400" dirty="0" err="1" smtClean="0"/>
              <a:t>restasi</a:t>
            </a:r>
            <a:endParaRPr lang="en-US" sz="1400" dirty="0" smtClean="0"/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en-US" sz="1400" dirty="0" err="1" smtClean="0"/>
              <a:t>Sasaran</a:t>
            </a:r>
            <a:r>
              <a:rPr lang="en-US" sz="1400" dirty="0" smtClean="0"/>
              <a:t> </a:t>
            </a:r>
            <a:r>
              <a:rPr lang="en-US" sz="1400" dirty="0" err="1" smtClean="0"/>
              <a:t>Kerja</a:t>
            </a:r>
            <a:endParaRPr lang="en-MY" sz="1400" dirty="0"/>
          </a:p>
        </p:txBody>
      </p:sp>
      <p:sp>
        <p:nvSpPr>
          <p:cNvPr id="33" name="Title 2"/>
          <p:cNvSpPr txBox="1">
            <a:spLocks/>
          </p:cNvSpPr>
          <p:nvPr/>
        </p:nvSpPr>
        <p:spPr>
          <a:xfrm>
            <a:off x="106693" y="433168"/>
            <a:ext cx="8680938" cy="744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b="1" dirty="0" smtClean="0">
                <a:solidFill>
                  <a:srgbClr val="3B2B03"/>
                </a:solidFill>
              </a:rPr>
              <a:t>PROSES KERJA </a:t>
            </a:r>
            <a:r>
              <a:rPr lang="en-MY" sz="3300" b="1" dirty="0" smtClean="0">
                <a:solidFill>
                  <a:srgbClr val="3B2B03"/>
                </a:solidFill>
              </a:rPr>
              <a:t>KEMASKINI SKT (PYD)</a:t>
            </a:r>
            <a:endParaRPr lang="en-MY" sz="3300" b="1" dirty="0">
              <a:solidFill>
                <a:srgbClr val="3B2B03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368374" y="5966604"/>
            <a:ext cx="4864" cy="256650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7" name="Content Placeholder 6"/>
          <p:cNvSpPr txBox="1">
            <a:spLocks/>
          </p:cNvSpPr>
          <p:nvPr/>
        </p:nvSpPr>
        <p:spPr>
          <a:xfrm>
            <a:off x="5044602" y="3032993"/>
            <a:ext cx="413426" cy="272334"/>
          </a:xfrm>
          <a:prstGeom prst="rect">
            <a:avLst/>
          </a:prstGeom>
          <a:noFill/>
          <a:ln w="1587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en-US" sz="1200" b="1" dirty="0" err="1" smtClean="0">
                <a:solidFill>
                  <a:srgbClr val="FF0000"/>
                </a:solidFill>
              </a:rPr>
              <a:t>Ya</a:t>
            </a:r>
            <a:endParaRPr lang="en-MY" sz="1200" b="1" dirty="0">
              <a:solidFill>
                <a:srgbClr val="FF0000"/>
              </a:solidFill>
            </a:endParaRPr>
          </a:p>
        </p:txBody>
      </p:sp>
      <p:sp>
        <p:nvSpPr>
          <p:cNvPr id="48" name="Content Placeholder 6"/>
          <p:cNvSpPr txBox="1">
            <a:spLocks/>
          </p:cNvSpPr>
          <p:nvPr/>
        </p:nvSpPr>
        <p:spPr>
          <a:xfrm>
            <a:off x="4424059" y="3686327"/>
            <a:ext cx="605141" cy="269701"/>
          </a:xfrm>
          <a:prstGeom prst="rect">
            <a:avLst/>
          </a:prstGeom>
          <a:noFill/>
          <a:ln w="1587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sz="1200" b="1" dirty="0" err="1" smtClean="0">
                <a:solidFill>
                  <a:srgbClr val="FF0000"/>
                </a:solidFill>
              </a:rPr>
              <a:t>Tidak</a:t>
            </a:r>
            <a:endParaRPr lang="en-MY" sz="1200" b="1" dirty="0">
              <a:solidFill>
                <a:srgbClr val="FF0000"/>
              </a:solidFill>
            </a:endParaRPr>
          </a:p>
        </p:txBody>
      </p:sp>
      <p:sp>
        <p:nvSpPr>
          <p:cNvPr id="49" name="Content Placeholder 6"/>
          <p:cNvSpPr txBox="1">
            <a:spLocks/>
          </p:cNvSpPr>
          <p:nvPr/>
        </p:nvSpPr>
        <p:spPr>
          <a:xfrm>
            <a:off x="4410480" y="6114062"/>
            <a:ext cx="605141" cy="324838"/>
          </a:xfrm>
          <a:prstGeom prst="rect">
            <a:avLst/>
          </a:prstGeom>
          <a:noFill/>
          <a:ln w="1587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sz="1200" b="1" dirty="0" err="1" smtClean="0">
                <a:solidFill>
                  <a:srgbClr val="FF0000"/>
                </a:solidFill>
              </a:rPr>
              <a:t>Tidak</a:t>
            </a:r>
            <a:endParaRPr lang="en-MY" sz="1200" b="1" dirty="0">
              <a:solidFill>
                <a:srgbClr val="FF0000"/>
              </a:solidFill>
            </a:endParaRPr>
          </a:p>
        </p:txBody>
      </p:sp>
      <p:sp>
        <p:nvSpPr>
          <p:cNvPr id="50" name="Content Placeholder 6"/>
          <p:cNvSpPr txBox="1">
            <a:spLocks/>
          </p:cNvSpPr>
          <p:nvPr/>
        </p:nvSpPr>
        <p:spPr>
          <a:xfrm>
            <a:off x="4996774" y="5372100"/>
            <a:ext cx="413426" cy="381000"/>
          </a:xfrm>
          <a:prstGeom prst="rect">
            <a:avLst/>
          </a:prstGeom>
          <a:noFill/>
          <a:ln w="1587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en-US" sz="1200" b="1" dirty="0" err="1" smtClean="0">
                <a:solidFill>
                  <a:srgbClr val="FF0000"/>
                </a:solidFill>
              </a:rPr>
              <a:t>Ya</a:t>
            </a:r>
            <a:endParaRPr lang="en-MY" sz="1200" b="1" dirty="0">
              <a:solidFill>
                <a:srgbClr val="FF0000"/>
              </a:solidFill>
            </a:endParaRPr>
          </a:p>
        </p:txBody>
      </p:sp>
      <p:sp>
        <p:nvSpPr>
          <p:cNvPr id="51" name="Content Placeholder 6"/>
          <p:cNvSpPr txBox="1">
            <a:spLocks/>
          </p:cNvSpPr>
          <p:nvPr/>
        </p:nvSpPr>
        <p:spPr>
          <a:xfrm>
            <a:off x="457200" y="6528589"/>
            <a:ext cx="3810000" cy="381000"/>
          </a:xfrm>
          <a:prstGeom prst="rect">
            <a:avLst/>
          </a:prstGeom>
          <a:noFill/>
          <a:ln w="1587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sz="1200" b="1" dirty="0" smtClean="0">
                <a:solidFill>
                  <a:srgbClr val="3B2B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PPP </a:t>
            </a:r>
            <a:r>
              <a:rPr lang="en-US" sz="1200" b="1" dirty="0" err="1" smtClean="0">
                <a:solidFill>
                  <a:srgbClr val="3B2B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Pegawai</a:t>
            </a:r>
            <a:r>
              <a:rPr lang="en-US" sz="1200" b="1" dirty="0" smtClean="0">
                <a:solidFill>
                  <a:srgbClr val="3B2B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3B2B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Penilai</a:t>
            </a:r>
            <a:r>
              <a:rPr lang="en-US" sz="1200" b="1" dirty="0" smtClean="0">
                <a:solidFill>
                  <a:srgbClr val="3B2B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3B2B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Pertama</a:t>
            </a:r>
            <a:endParaRPr lang="en-MY" sz="1200" b="1" dirty="0">
              <a:solidFill>
                <a:srgbClr val="3B2B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46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0" b="5743"/>
          <a:stretch/>
        </p:blipFill>
        <p:spPr bwMode="auto">
          <a:xfrm>
            <a:off x="0" y="990600"/>
            <a:ext cx="9137073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24400" y="1752600"/>
            <a:ext cx="34290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10. PAPARAN </a:t>
            </a:r>
            <a:r>
              <a:rPr lang="en-US" sz="2000" b="1" i="1" dirty="0"/>
              <a:t>SUMBER </a:t>
            </a:r>
            <a:r>
              <a:rPr lang="en-US" sz="2000" b="1" i="1" dirty="0" smtClean="0"/>
              <a:t>KEWANGAN</a:t>
            </a:r>
            <a:r>
              <a:rPr lang="en-US" sz="2000" b="1" dirty="0" smtClean="0"/>
              <a:t> AKAN DIPAPARKAN. </a:t>
            </a:r>
            <a:endParaRPr lang="en-US" sz="20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602330" y="1904999"/>
            <a:ext cx="1092104" cy="7620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10000" y="4493565"/>
            <a:ext cx="39624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11. </a:t>
            </a:r>
            <a:r>
              <a:rPr lang="en-US" sz="2000" b="1" dirty="0"/>
              <a:t>KLIK BUTANG </a:t>
            </a:r>
            <a:r>
              <a:rPr lang="en-US" sz="2000" b="1" dirty="0" smtClean="0"/>
              <a:t>TAMBAH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SEKIRANYA INGIN MENAMBAH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SUMBER </a:t>
            </a:r>
            <a:r>
              <a:rPr lang="en-US" sz="2000" b="1" dirty="0"/>
              <a:t>KEWANGAN </a:t>
            </a:r>
          </a:p>
        </p:txBody>
      </p:sp>
      <p:sp>
        <p:nvSpPr>
          <p:cNvPr id="11" name="Oval 10"/>
          <p:cNvSpPr/>
          <p:nvPr/>
        </p:nvSpPr>
        <p:spPr>
          <a:xfrm>
            <a:off x="2667000" y="3962400"/>
            <a:ext cx="838200" cy="4572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3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6"/>
          <a:stretch/>
        </p:blipFill>
        <p:spPr bwMode="auto">
          <a:xfrm>
            <a:off x="6927" y="685800"/>
            <a:ext cx="9137073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85198" y="5029200"/>
            <a:ext cx="36576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12. </a:t>
            </a:r>
            <a:r>
              <a:rPr lang="fi-FI" sz="2000" b="1" dirty="0"/>
              <a:t>ISI MAKLUMAT </a:t>
            </a:r>
            <a:r>
              <a:rPr lang="fi-FI" sz="2000" b="1" dirty="0" smtClean="0"/>
              <a:t>SUMBER KEWANGAN DAN </a:t>
            </a:r>
            <a:r>
              <a:rPr lang="fi-FI" sz="2000" b="1" dirty="0"/>
              <a:t>KEMUDIAN TEKAN BUTANG </a:t>
            </a:r>
            <a:r>
              <a:rPr lang="fi-FI" sz="2000" b="1" i="1" dirty="0"/>
              <a:t>SIMPAN</a:t>
            </a:r>
            <a:endParaRPr lang="en-US" sz="2000" b="1" i="1" dirty="0"/>
          </a:p>
        </p:txBody>
      </p:sp>
      <p:sp>
        <p:nvSpPr>
          <p:cNvPr id="9" name="Oval 8"/>
          <p:cNvSpPr/>
          <p:nvPr/>
        </p:nvSpPr>
        <p:spPr>
          <a:xfrm>
            <a:off x="914400" y="4800599"/>
            <a:ext cx="838200" cy="4572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0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8" r="440" b="6250"/>
          <a:stretch/>
        </p:blipFill>
        <p:spPr bwMode="auto">
          <a:xfrm>
            <a:off x="0" y="152400"/>
            <a:ext cx="9144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581400" y="6019800"/>
            <a:ext cx="838200" cy="4572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7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1800" y="3015735"/>
            <a:ext cx="16002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13. KLIK </a:t>
            </a:r>
            <a:r>
              <a:rPr lang="en-US" sz="2000" b="1" i="1" dirty="0" smtClean="0"/>
              <a:t>OK</a:t>
            </a:r>
            <a:endParaRPr lang="en-US" sz="2000" b="1" i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572000" y="3200400"/>
            <a:ext cx="1524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32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41"/>
          <a:stretch/>
        </p:blipFill>
        <p:spPr bwMode="auto">
          <a:xfrm>
            <a:off x="-15240" y="228600"/>
            <a:ext cx="915924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15000" y="5835134"/>
            <a:ext cx="18288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14. KLIK </a:t>
            </a:r>
            <a:r>
              <a:rPr lang="en-US" b="1" dirty="0" smtClean="0"/>
              <a:t>KELUAR</a:t>
            </a:r>
            <a:endParaRPr lang="en-US" b="1" dirty="0"/>
          </a:p>
        </p:txBody>
      </p:sp>
      <p:sp>
        <p:nvSpPr>
          <p:cNvPr id="11" name="Oval 10"/>
          <p:cNvSpPr/>
          <p:nvPr/>
        </p:nvSpPr>
        <p:spPr>
          <a:xfrm>
            <a:off x="4724400" y="5562599"/>
            <a:ext cx="838200" cy="4572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6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r="2059" b="17143"/>
          <a:stretch/>
        </p:blipFill>
        <p:spPr bwMode="auto">
          <a:xfrm>
            <a:off x="-3810" y="228600"/>
            <a:ext cx="9128760" cy="635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3665220" y="6172199"/>
            <a:ext cx="982980" cy="4572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0" y="5385136"/>
            <a:ext cx="36576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15.KLIK BUTANG </a:t>
            </a:r>
            <a:r>
              <a:rPr lang="en-US" sz="2000" b="1" i="1" dirty="0"/>
              <a:t>SIMPAN </a:t>
            </a:r>
            <a:r>
              <a:rPr lang="en-US" sz="2000" b="1" dirty="0" smtClean="0"/>
              <a:t>UNTUK SIMPAN </a:t>
            </a:r>
            <a:r>
              <a:rPr lang="en-US" sz="2000" b="1" dirty="0"/>
              <a:t>MAKLUMAT </a:t>
            </a:r>
            <a:r>
              <a:rPr lang="en-US" sz="2000" b="1" dirty="0" smtClean="0"/>
              <a:t>HARTA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5660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9" b="27342"/>
          <a:stretch/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417790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16. PAPARAN SEPERTI DIBAWAH AKAN DIPAPARKAN . </a:t>
            </a:r>
          </a:p>
          <a:p>
            <a:r>
              <a:rPr lang="en-US" sz="2000" b="1" dirty="0" smtClean="0"/>
              <a:t>      PROSES KEMASUKAN MAKLUMAT HARTA SELESAI DAN IANYANYA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PERLU DIISYTIHARKAN.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3708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311" r="28829" b="19167"/>
          <a:stretch/>
        </p:blipFill>
        <p:spPr bwMode="auto">
          <a:xfrm>
            <a:off x="0" y="257294"/>
            <a:ext cx="9144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2286000" y="1752600"/>
            <a:ext cx="12954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581400" y="1535668"/>
            <a:ext cx="47244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/>
              <a:t>17. KLIK </a:t>
            </a:r>
            <a:r>
              <a:rPr lang="en-US" sz="2000" b="1" i="1" dirty="0" smtClean="0"/>
              <a:t>HANTAR PERISYTIHARAN HARTA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3586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8" r="2330" b="22579"/>
          <a:stretch/>
        </p:blipFill>
        <p:spPr bwMode="auto">
          <a:xfrm>
            <a:off x="-15240" y="164068"/>
            <a:ext cx="9159240" cy="5931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867400" y="6236732"/>
            <a:ext cx="22098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/>
              <a:t>18. KLIK </a:t>
            </a:r>
            <a:r>
              <a:rPr lang="en-US" sz="2000" b="1" i="1" dirty="0" smtClean="0"/>
              <a:t>HANTAR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105400" y="5989082"/>
            <a:ext cx="762000" cy="495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2000" y="4876800"/>
            <a:ext cx="70104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7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895600"/>
            <a:ext cx="8229600" cy="125272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ISYTIHAR  PELUPUSAN </a:t>
            </a:r>
            <a:r>
              <a:rPr lang="en-US" b="1" dirty="0">
                <a:solidFill>
                  <a:schemeClr val="tx1"/>
                </a:solidFill>
              </a:rPr>
              <a:t>HARTA</a:t>
            </a:r>
          </a:p>
        </p:txBody>
      </p:sp>
    </p:spTree>
    <p:extLst>
      <p:ext uri="{BB962C8B-B14F-4D97-AF65-F5344CB8AC3E}">
        <p14:creationId xmlns:p14="http://schemas.microsoft.com/office/powerpoint/2010/main" val="351043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228600" y="1175283"/>
            <a:ext cx="8686800" cy="56164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MY" dirty="0"/>
          </a:p>
        </p:txBody>
      </p:sp>
      <p:sp>
        <p:nvSpPr>
          <p:cNvPr id="4" name="Oval 3"/>
          <p:cNvSpPr/>
          <p:nvPr/>
        </p:nvSpPr>
        <p:spPr>
          <a:xfrm>
            <a:off x="4147226" y="1905000"/>
            <a:ext cx="838200" cy="49332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rgbClr val="3B2B03"/>
                </a:solidFill>
              </a:rPr>
              <a:t>mula</a:t>
            </a:r>
            <a:endParaRPr lang="en-MY" sz="1200" b="1" dirty="0">
              <a:solidFill>
                <a:srgbClr val="3B2B0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69988" y="2764316"/>
            <a:ext cx="1371600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rgbClr val="3B2B03"/>
                </a:solidFill>
              </a:rPr>
              <a:t>Semak</a:t>
            </a:r>
            <a:r>
              <a:rPr lang="en-US" sz="1200" b="1" dirty="0" smtClean="0">
                <a:solidFill>
                  <a:srgbClr val="3B2B03"/>
                </a:solidFill>
              </a:rPr>
              <a:t> </a:t>
            </a:r>
            <a:r>
              <a:rPr lang="en-US" sz="1200" b="1" dirty="0" err="1" smtClean="0">
                <a:solidFill>
                  <a:srgbClr val="3B2B03"/>
                </a:solidFill>
              </a:rPr>
              <a:t>setiap</a:t>
            </a:r>
            <a:r>
              <a:rPr lang="en-US" sz="1200" b="1" dirty="0" smtClean="0">
                <a:solidFill>
                  <a:srgbClr val="3B2B03"/>
                </a:solidFill>
              </a:rPr>
              <a:t> SKT</a:t>
            </a:r>
            <a:endParaRPr lang="en-MY" sz="1200" b="1" dirty="0">
              <a:solidFill>
                <a:srgbClr val="3B2B03"/>
              </a:solidFill>
            </a:endParaRPr>
          </a:p>
        </p:txBody>
      </p:sp>
      <p:sp>
        <p:nvSpPr>
          <p:cNvPr id="6" name="Flowchart: Decision 5"/>
          <p:cNvSpPr/>
          <p:nvPr/>
        </p:nvSpPr>
        <p:spPr>
          <a:xfrm>
            <a:off x="3781628" y="3393954"/>
            <a:ext cx="1508598" cy="741962"/>
          </a:xfrm>
          <a:prstGeom prst="flowChartDecisi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 smtClean="0">
                <a:solidFill>
                  <a:srgbClr val="3B2B03"/>
                </a:solidFill>
              </a:rPr>
              <a:t>Maklumat</a:t>
            </a:r>
            <a:r>
              <a:rPr lang="en-US" sz="1000" b="1" dirty="0" smtClean="0">
                <a:solidFill>
                  <a:srgbClr val="3B2B03"/>
                </a:solidFill>
              </a:rPr>
              <a:t> SKT </a:t>
            </a:r>
            <a:r>
              <a:rPr lang="en-US" sz="1000" b="1" dirty="0" err="1" smtClean="0">
                <a:solidFill>
                  <a:srgbClr val="3B2B03"/>
                </a:solidFill>
              </a:rPr>
              <a:t>lengkap</a:t>
            </a:r>
            <a:r>
              <a:rPr lang="en-US" sz="1000" b="1" dirty="0" smtClean="0">
                <a:solidFill>
                  <a:srgbClr val="3B2B03"/>
                </a:solidFill>
              </a:rPr>
              <a:t>?</a:t>
            </a:r>
            <a:endParaRPr lang="en-MY" sz="1000" b="1" dirty="0">
              <a:solidFill>
                <a:srgbClr val="3B2B03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791200" y="3602516"/>
            <a:ext cx="1371600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1200" b="1" dirty="0" smtClean="0">
                <a:solidFill>
                  <a:srgbClr val="3B2B03"/>
                </a:solidFill>
              </a:rPr>
              <a:t> </a:t>
            </a:r>
            <a:r>
              <a:rPr lang="en-US" sz="1200" b="1" dirty="0" err="1" smtClean="0">
                <a:solidFill>
                  <a:srgbClr val="3B2B03"/>
                </a:solidFill>
              </a:rPr>
              <a:t>Sahka</a:t>
            </a:r>
            <a:r>
              <a:rPr lang="en-US" sz="1200" b="1" dirty="0" err="1" smtClean="0">
                <a:solidFill>
                  <a:srgbClr val="3B2B03"/>
                </a:solidFill>
              </a:rPr>
              <a:t>n</a:t>
            </a:r>
            <a:r>
              <a:rPr lang="en-US" sz="1200" b="1" dirty="0" smtClean="0">
                <a:solidFill>
                  <a:srgbClr val="3B2B03"/>
                </a:solidFill>
              </a:rPr>
              <a:t> SKT</a:t>
            </a:r>
            <a:endParaRPr lang="en-MY" sz="1200" b="1" dirty="0">
              <a:solidFill>
                <a:srgbClr val="3B2B03"/>
              </a:solidFill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3886200" y="4648200"/>
            <a:ext cx="1371600" cy="4493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 err="1" smtClean="0">
                <a:solidFill>
                  <a:srgbClr val="3B2B03"/>
                </a:solidFill>
              </a:rPr>
              <a:t>Hantar</a:t>
            </a:r>
            <a:r>
              <a:rPr lang="en-US" sz="1200" b="1" dirty="0" smtClean="0">
                <a:solidFill>
                  <a:srgbClr val="3B2B03"/>
                </a:solidFill>
              </a:rPr>
              <a:t> </a:t>
            </a:r>
            <a:r>
              <a:rPr lang="en-US" sz="1200" b="1" dirty="0" err="1" smtClean="0">
                <a:solidFill>
                  <a:srgbClr val="3B2B03"/>
                </a:solidFill>
              </a:rPr>
              <a:t>semula</a:t>
            </a:r>
            <a:r>
              <a:rPr lang="en-US" sz="1200" b="1" dirty="0" smtClean="0">
                <a:solidFill>
                  <a:srgbClr val="3B2B03"/>
                </a:solidFill>
              </a:rPr>
              <a:t> </a:t>
            </a:r>
            <a:r>
              <a:rPr lang="en-US" sz="1200" b="1" dirty="0" err="1" smtClean="0">
                <a:solidFill>
                  <a:srgbClr val="3B2B03"/>
                </a:solidFill>
              </a:rPr>
              <a:t>kepada</a:t>
            </a:r>
            <a:r>
              <a:rPr lang="en-US" sz="1200" b="1" dirty="0" smtClean="0">
                <a:solidFill>
                  <a:srgbClr val="3B2B03"/>
                </a:solidFill>
              </a:rPr>
              <a:t> CO</a:t>
            </a:r>
            <a:endParaRPr lang="en-MY" sz="1200" b="1" dirty="0">
              <a:solidFill>
                <a:srgbClr val="3B2B03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88049" y="6158711"/>
            <a:ext cx="870626" cy="47068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rgbClr val="3B2B03"/>
                </a:solidFill>
              </a:rPr>
              <a:t>Tamat</a:t>
            </a:r>
            <a:endParaRPr lang="en-MY" sz="1200" b="1" dirty="0">
              <a:solidFill>
                <a:srgbClr val="3B2B03"/>
              </a:solidFill>
            </a:endParaRPr>
          </a:p>
        </p:txBody>
      </p:sp>
      <p:cxnSp>
        <p:nvCxnSpPr>
          <p:cNvPr id="14" name="Straight Arrow Connector 13"/>
          <p:cNvCxnSpPr>
            <a:stCxn id="4" idx="4"/>
            <a:endCxn id="5" idx="0"/>
          </p:cNvCxnSpPr>
          <p:nvPr/>
        </p:nvCxnSpPr>
        <p:spPr>
          <a:xfrm flipH="1">
            <a:off x="4555788" y="2398323"/>
            <a:ext cx="10538" cy="365993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523362" y="3145316"/>
            <a:ext cx="4864" cy="256650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2"/>
          </p:cNvCxnSpPr>
          <p:nvPr/>
        </p:nvCxnSpPr>
        <p:spPr>
          <a:xfrm>
            <a:off x="4535927" y="4135916"/>
            <a:ext cx="18848" cy="478316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223123" y="3733800"/>
            <a:ext cx="568077" cy="6187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09600" y="4474172"/>
            <a:ext cx="2671681" cy="1171955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 smtClean="0"/>
              <a:t>Maklumat</a:t>
            </a:r>
            <a:r>
              <a:rPr lang="en-US" sz="1400" dirty="0" smtClean="0"/>
              <a:t> </a:t>
            </a:r>
            <a:r>
              <a:rPr lang="en-US" sz="1400" dirty="0" err="1" smtClean="0"/>
              <a:t>perlu</a:t>
            </a:r>
            <a:r>
              <a:rPr lang="en-US" sz="1400" dirty="0" smtClean="0"/>
              <a:t> </a:t>
            </a:r>
            <a:r>
              <a:rPr lang="en-US" sz="1400" dirty="0" err="1" smtClean="0"/>
              <a:t>dikemaskini</a:t>
            </a:r>
            <a:r>
              <a:rPr lang="en-US" sz="1400" dirty="0" smtClean="0"/>
              <a:t> :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en-US" sz="1400" dirty="0" err="1" smtClean="0"/>
              <a:t>Petunjuk</a:t>
            </a:r>
            <a:r>
              <a:rPr lang="en-US" sz="1400" dirty="0" smtClean="0"/>
              <a:t> </a:t>
            </a:r>
            <a:r>
              <a:rPr lang="en-US" sz="1400" dirty="0" err="1" smtClean="0"/>
              <a:t>aktiviti</a:t>
            </a:r>
            <a:r>
              <a:rPr lang="en-US" sz="1400" dirty="0" smtClean="0"/>
              <a:t> /</a:t>
            </a:r>
            <a:r>
              <a:rPr lang="en-US" sz="1400" dirty="0" err="1" smtClean="0"/>
              <a:t>projek</a:t>
            </a:r>
            <a:r>
              <a:rPr lang="en-US" sz="1400" dirty="0" smtClean="0"/>
              <a:t>/ </a:t>
            </a:r>
            <a:r>
              <a:rPr lang="en-US" sz="1400" dirty="0" err="1" smtClean="0"/>
              <a:t>keterangan</a:t>
            </a:r>
            <a:endParaRPr lang="en-US" sz="1400" dirty="0" smtClean="0"/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en-US" sz="1400" dirty="0" err="1"/>
              <a:t>P</a:t>
            </a:r>
            <a:r>
              <a:rPr lang="en-US" sz="1400" dirty="0" err="1" smtClean="0"/>
              <a:t>restasi</a:t>
            </a:r>
            <a:endParaRPr lang="en-US" sz="1400" dirty="0" smtClean="0"/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en-US" sz="1400" dirty="0" err="1" smtClean="0"/>
              <a:t>Sasaran</a:t>
            </a:r>
            <a:r>
              <a:rPr lang="en-US" sz="1400" dirty="0" smtClean="0"/>
              <a:t> </a:t>
            </a:r>
            <a:r>
              <a:rPr lang="en-US" sz="1400" dirty="0" err="1" smtClean="0"/>
              <a:t>Kerja</a:t>
            </a:r>
            <a:endParaRPr lang="en-MY" sz="1400" dirty="0"/>
          </a:p>
        </p:txBody>
      </p:sp>
      <p:sp>
        <p:nvSpPr>
          <p:cNvPr id="33" name="Title 2"/>
          <p:cNvSpPr txBox="1">
            <a:spLocks/>
          </p:cNvSpPr>
          <p:nvPr/>
        </p:nvSpPr>
        <p:spPr>
          <a:xfrm>
            <a:off x="106693" y="433168"/>
            <a:ext cx="8680938" cy="744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b="1" dirty="0" smtClean="0">
                <a:solidFill>
                  <a:srgbClr val="3B2B03"/>
                </a:solidFill>
              </a:rPr>
              <a:t>PROSES KERJA </a:t>
            </a:r>
            <a:r>
              <a:rPr lang="en-MY" sz="3300" b="1" dirty="0" smtClean="0">
                <a:solidFill>
                  <a:srgbClr val="3B2B03"/>
                </a:solidFill>
              </a:rPr>
              <a:t>SAHKAN SKT (PPP)</a:t>
            </a:r>
            <a:endParaRPr lang="en-MY" sz="3300" b="1" dirty="0">
              <a:solidFill>
                <a:srgbClr val="3B2B03"/>
              </a:solidFill>
            </a:endParaRPr>
          </a:p>
        </p:txBody>
      </p:sp>
      <p:cxnSp>
        <p:nvCxnSpPr>
          <p:cNvPr id="46" name="Straight Arrow Connector 45"/>
          <p:cNvCxnSpPr>
            <a:endCxn id="12" idx="0"/>
          </p:cNvCxnSpPr>
          <p:nvPr/>
        </p:nvCxnSpPr>
        <p:spPr>
          <a:xfrm>
            <a:off x="4519073" y="5126516"/>
            <a:ext cx="4289" cy="1032195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7" name="Content Placeholder 6"/>
          <p:cNvSpPr txBox="1">
            <a:spLocks/>
          </p:cNvSpPr>
          <p:nvPr/>
        </p:nvSpPr>
        <p:spPr>
          <a:xfrm>
            <a:off x="5153228" y="3429000"/>
            <a:ext cx="413426" cy="272334"/>
          </a:xfrm>
          <a:prstGeom prst="rect">
            <a:avLst/>
          </a:prstGeom>
          <a:noFill/>
          <a:ln w="1587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en-US" sz="1200" b="1" dirty="0" err="1" smtClean="0">
                <a:solidFill>
                  <a:srgbClr val="FF0000"/>
                </a:solidFill>
              </a:rPr>
              <a:t>Ya</a:t>
            </a:r>
            <a:endParaRPr lang="en-MY" sz="1200" b="1" dirty="0">
              <a:solidFill>
                <a:srgbClr val="FF0000"/>
              </a:solidFill>
            </a:endParaRPr>
          </a:p>
        </p:txBody>
      </p:sp>
      <p:sp>
        <p:nvSpPr>
          <p:cNvPr id="48" name="Content Placeholder 6"/>
          <p:cNvSpPr txBox="1">
            <a:spLocks/>
          </p:cNvSpPr>
          <p:nvPr/>
        </p:nvSpPr>
        <p:spPr>
          <a:xfrm>
            <a:off x="4532685" y="4164643"/>
            <a:ext cx="605141" cy="269701"/>
          </a:xfrm>
          <a:prstGeom prst="rect">
            <a:avLst/>
          </a:prstGeom>
          <a:noFill/>
          <a:ln w="1587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sz="1200" b="1" dirty="0" err="1" smtClean="0">
                <a:solidFill>
                  <a:srgbClr val="FF0000"/>
                </a:solidFill>
              </a:rPr>
              <a:t>Tidak</a:t>
            </a:r>
            <a:endParaRPr lang="en-MY" sz="1200" b="1" dirty="0">
              <a:solidFill>
                <a:srgbClr val="FF0000"/>
              </a:solidFill>
            </a:endParaRPr>
          </a:p>
        </p:txBody>
      </p:sp>
      <p:sp>
        <p:nvSpPr>
          <p:cNvPr id="51" name="Content Placeholder 6"/>
          <p:cNvSpPr txBox="1">
            <a:spLocks/>
          </p:cNvSpPr>
          <p:nvPr/>
        </p:nvSpPr>
        <p:spPr>
          <a:xfrm>
            <a:off x="371273" y="6332781"/>
            <a:ext cx="3810000" cy="381000"/>
          </a:xfrm>
          <a:prstGeom prst="rect">
            <a:avLst/>
          </a:prstGeom>
          <a:noFill/>
          <a:ln w="1587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 smtClean="0">
                <a:solidFill>
                  <a:srgbClr val="3B2B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    PPP </a:t>
            </a:r>
            <a:r>
              <a:rPr lang="en-US" sz="1200" b="1" dirty="0" err="1" smtClean="0">
                <a:solidFill>
                  <a:srgbClr val="3B2B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Pegawai</a:t>
            </a:r>
            <a:r>
              <a:rPr lang="en-US" sz="1200" b="1" dirty="0" smtClean="0">
                <a:solidFill>
                  <a:srgbClr val="3B2B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3B2B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Penilai</a:t>
            </a:r>
            <a:r>
              <a:rPr lang="en-US" sz="1200" b="1" dirty="0" smtClean="0">
                <a:solidFill>
                  <a:srgbClr val="3B2B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3B2B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Pertama</a:t>
            </a:r>
            <a:endParaRPr lang="en-US" sz="1200" b="1" dirty="0" smtClean="0">
              <a:solidFill>
                <a:srgbClr val="3B2B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b="1" dirty="0" smtClean="0">
                <a:solidFill>
                  <a:srgbClr val="3B2B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    CO   </a:t>
            </a:r>
            <a:r>
              <a:rPr lang="en-US" sz="1200" b="1" dirty="0" err="1" smtClean="0">
                <a:solidFill>
                  <a:srgbClr val="3B2B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Pemilik</a:t>
            </a:r>
            <a:r>
              <a:rPr lang="en-US" sz="1200" b="1" dirty="0" smtClean="0">
                <a:solidFill>
                  <a:srgbClr val="3B2B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3B2B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kompetensi</a:t>
            </a:r>
            <a:r>
              <a:rPr lang="en-US" sz="1200" b="1" dirty="0" smtClean="0">
                <a:solidFill>
                  <a:srgbClr val="3B2B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200" b="1" dirty="0" err="1" smtClean="0">
                <a:solidFill>
                  <a:srgbClr val="3B2B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kakitangan</a:t>
            </a:r>
            <a:r>
              <a:rPr lang="en-US" sz="1200" b="1" dirty="0" smtClean="0">
                <a:solidFill>
                  <a:srgbClr val="3B2B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MY" sz="1200" b="1" dirty="0">
              <a:solidFill>
                <a:srgbClr val="3B2B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ontent Placeholder 6"/>
          <p:cNvSpPr txBox="1">
            <a:spLocks/>
          </p:cNvSpPr>
          <p:nvPr/>
        </p:nvSpPr>
        <p:spPr>
          <a:xfrm>
            <a:off x="5791200" y="4648200"/>
            <a:ext cx="1371600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5875" cap="flat" cmpd="sng" algn="ctr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en-US" sz="1200" b="1" dirty="0" smtClean="0">
                <a:solidFill>
                  <a:srgbClr val="3B2B03"/>
                </a:solidFill>
              </a:rPr>
              <a:t> </a:t>
            </a:r>
            <a:r>
              <a:rPr lang="en-US" sz="1200" b="1" dirty="0" err="1" smtClean="0">
                <a:solidFill>
                  <a:srgbClr val="3B2B03"/>
                </a:solidFill>
              </a:rPr>
              <a:t>Simpan</a:t>
            </a:r>
            <a:endParaRPr lang="en-MY" sz="1200" b="1" dirty="0">
              <a:solidFill>
                <a:srgbClr val="3B2B03"/>
              </a:solidFill>
            </a:endParaRPr>
          </a:p>
        </p:txBody>
      </p:sp>
      <p:cxnSp>
        <p:nvCxnSpPr>
          <p:cNvPr id="42" name="Straight Arrow Connector 41"/>
          <p:cNvCxnSpPr>
            <a:endCxn id="41" idx="0"/>
          </p:cNvCxnSpPr>
          <p:nvPr/>
        </p:nvCxnSpPr>
        <p:spPr>
          <a:xfrm>
            <a:off x="6477000" y="3999652"/>
            <a:ext cx="0" cy="648548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41" idx="2"/>
          </p:cNvCxnSpPr>
          <p:nvPr/>
        </p:nvCxnSpPr>
        <p:spPr>
          <a:xfrm rot="5400000">
            <a:off x="5048786" y="4965840"/>
            <a:ext cx="1364855" cy="1491574"/>
          </a:xfrm>
          <a:prstGeom prst="bentConnector2">
            <a:avLst/>
          </a:prstGeom>
          <a:ln w="28575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25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9144000" cy="708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667000" y="457200"/>
            <a:ext cx="1524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181475" y="320055"/>
            <a:ext cx="29718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/>
              <a:t>1. PILIH MENU KEMASKINI MAKLUMAT HARTA  (HAPUS HARTA)</a:t>
            </a:r>
            <a:endParaRPr lang="en-US" sz="20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98274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586" y="30480"/>
            <a:ext cx="9161585" cy="6827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400424" y="1728201"/>
            <a:ext cx="1524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914899" y="1591056"/>
            <a:ext cx="29718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/>
              <a:t>2. KLIK HARTA YANG HENDAK DIHAPUS</a:t>
            </a:r>
            <a:endParaRPr lang="en-US" sz="20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45622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9372600" cy="6842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657725" y="4328145"/>
            <a:ext cx="1524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172200" y="4191000"/>
            <a:ext cx="29718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/>
              <a:t>3. KLIK SIMPAN UNTUK HAPUSKAN HARTA</a:t>
            </a:r>
            <a:endParaRPr lang="en-US" sz="20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98787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25"/>
            <a:ext cx="9144000" cy="6831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600325" y="1374258"/>
            <a:ext cx="1524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114800" y="1237113"/>
            <a:ext cx="29718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/>
              <a:t>4. KLIK HANTAR PERISYTIHARAN PELUPUSAN HARTA</a:t>
            </a:r>
            <a:endParaRPr lang="en-US" sz="20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93851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4876800" y="3581400"/>
            <a:ext cx="847725" cy="82294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715000" y="4267200"/>
            <a:ext cx="29718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/>
              <a:t>4. KLIK HANTAR PERISYTIHARAN PELUPUSAN HARTA</a:t>
            </a:r>
            <a:endParaRPr lang="en-US" sz="20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59007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LANGKAH-LANGKAH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UNTUK MEGEMASKINI MAKLUMAT SKT (PYD)</a:t>
            </a:r>
            <a:br>
              <a:rPr lang="en-US" b="1" dirty="0" smtClean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08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5" r="7982" b="12375"/>
          <a:stretch/>
        </p:blipFill>
        <p:spPr bwMode="auto">
          <a:xfrm>
            <a:off x="-152401" y="1524000"/>
            <a:ext cx="10210801" cy="509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00" y="340236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LOGIN SISTEM HRMIS 2.0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KLIK SUBMODUL LAPORAN PENILAIAN PRESTASI TAHUNAN</a:t>
            </a:r>
            <a:endParaRPr lang="en-US" sz="2000" b="1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1600200" y="5564221"/>
            <a:ext cx="3810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609600" y="5257800"/>
            <a:ext cx="16764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Rectangle 5"/>
          <p:cNvSpPr/>
          <p:nvPr/>
        </p:nvSpPr>
        <p:spPr>
          <a:xfrm>
            <a:off x="1981200" y="5870107"/>
            <a:ext cx="3505200" cy="573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1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K</a:t>
            </a:r>
            <a:r>
              <a:rPr lang="en-US" sz="2000" dirty="0" err="1" smtClean="0">
                <a:solidFill>
                  <a:schemeClr val="tx1"/>
                </a:solidFill>
              </a:rPr>
              <a:t>lik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pada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Laporan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Penilaian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Prestasi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Tahunan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56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8809" y="5334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KAEDAH UNTUK </a:t>
            </a:r>
            <a:r>
              <a:rPr lang="en-US" sz="2000" b="1" dirty="0" smtClean="0"/>
              <a:t>PROSES KEMASKINI MAKLUMAT SKT 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5719"/>
            <a:ext cx="8686800" cy="487748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9" name="Rectangle 8"/>
          <p:cNvSpPr/>
          <p:nvPr/>
        </p:nvSpPr>
        <p:spPr>
          <a:xfrm>
            <a:off x="990600" y="2425430"/>
            <a:ext cx="6477000" cy="89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2 - </a:t>
            </a:r>
            <a:r>
              <a:rPr lang="en-US" dirty="0" err="1" smtClean="0">
                <a:solidFill>
                  <a:schemeClr val="tx1"/>
                </a:solidFill>
              </a:rPr>
              <a:t>Pada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FUNGSI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bawa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mouse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Sasaran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Kerja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Tahunan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--&gt; </a:t>
            </a:r>
            <a:r>
              <a:rPr lang="en-US" b="1" dirty="0" err="1" smtClean="0">
                <a:solidFill>
                  <a:schemeClr val="tx1"/>
                </a:solidFill>
              </a:rPr>
              <a:t>Pegawai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Penilai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Pertama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--&gt; </a:t>
            </a:r>
            <a:r>
              <a:rPr lang="en-US" b="1" dirty="0" err="1" smtClean="0">
                <a:solidFill>
                  <a:schemeClr val="tx1"/>
                </a:solidFill>
              </a:rPr>
              <a:t>Pengesahan</a:t>
            </a:r>
            <a:r>
              <a:rPr lang="en-US" b="1" dirty="0" smtClean="0">
                <a:solidFill>
                  <a:schemeClr val="tx1"/>
                </a:solidFill>
              </a:rPr>
              <a:t> SKT</a:t>
            </a:r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603443" y="1968230"/>
            <a:ext cx="453957" cy="4010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23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133" y="381000"/>
            <a:ext cx="7755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</a:t>
            </a:r>
            <a:r>
              <a:rPr lang="en-US" sz="2000" b="1" dirty="0" smtClean="0"/>
              <a:t>.  </a:t>
            </a:r>
            <a:r>
              <a:rPr lang="en-US" sz="2000" b="1" dirty="0" err="1" smtClean="0"/>
              <a:t>Untuk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mewujudkan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rekod</a:t>
            </a:r>
            <a:r>
              <a:rPr lang="en-US" sz="2000" b="1" dirty="0" smtClean="0"/>
              <a:t> SKT </a:t>
            </a:r>
            <a:r>
              <a:rPr lang="en-US" sz="2000" b="1" dirty="0" err="1" smtClean="0"/>
              <a:t>tahun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semasa</a:t>
            </a:r>
            <a:r>
              <a:rPr lang="en-US" sz="2000" b="1" dirty="0" smtClean="0"/>
              <a:t> :</a:t>
            </a:r>
            <a:endParaRPr lang="en-US" sz="2000" b="1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74331"/>
            <a:ext cx="8686800" cy="390933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3943304" y="2362200"/>
            <a:ext cx="3810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943304" y="2778868"/>
            <a:ext cx="4191000" cy="573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3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K</a:t>
            </a:r>
            <a:r>
              <a:rPr lang="en-US" sz="2000" dirty="0" err="1" smtClean="0">
                <a:solidFill>
                  <a:schemeClr val="tx1"/>
                </a:solidFill>
              </a:rPr>
              <a:t>lik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pada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butang</a:t>
            </a:r>
            <a:r>
              <a:rPr lang="en-US" sz="2000" dirty="0" smtClean="0">
                <a:solidFill>
                  <a:schemeClr val="tx1"/>
                </a:solidFill>
              </a:rPr>
              <a:t> ‘</a:t>
            </a:r>
            <a:r>
              <a:rPr lang="en-US" sz="2000" b="1" dirty="0" smtClean="0">
                <a:solidFill>
                  <a:schemeClr val="tx1"/>
                </a:solidFill>
              </a:rPr>
              <a:t>TERUSKAN</a:t>
            </a:r>
            <a:r>
              <a:rPr lang="en-US" sz="2000" dirty="0" smtClean="0">
                <a:solidFill>
                  <a:schemeClr val="tx1"/>
                </a:solidFill>
              </a:rPr>
              <a:t>’.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51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315966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KAEDAH UNTUK </a:t>
            </a:r>
            <a:r>
              <a:rPr lang="en-US" sz="2400" b="1" dirty="0" smtClean="0"/>
              <a:t>MENYALIN SENARAI TUGAS DARI TAHUN SEBELUM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83" y="1146963"/>
            <a:ext cx="8991600" cy="3971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 flipV="1">
            <a:off x="7985760" y="1211533"/>
            <a:ext cx="228600" cy="3047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314545" y="1541144"/>
            <a:ext cx="2880360" cy="89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4 - </a:t>
            </a:r>
            <a:r>
              <a:rPr lang="en-US" dirty="0" err="1" smtClean="0">
                <a:solidFill>
                  <a:schemeClr val="tx1"/>
                </a:solidFill>
              </a:rPr>
              <a:t>klik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pilihan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pilih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tahun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ingin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disalin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60201" y="2628114"/>
            <a:ext cx="2880360" cy="1217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5 - </a:t>
            </a:r>
            <a:r>
              <a:rPr lang="en-US" dirty="0" err="1">
                <a:solidFill>
                  <a:schemeClr val="tx1"/>
                </a:solidFill>
              </a:rPr>
              <a:t>k</a:t>
            </a:r>
            <a:r>
              <a:rPr lang="en-US" dirty="0" err="1" smtClean="0">
                <a:solidFill>
                  <a:schemeClr val="tx1"/>
                </a:solidFill>
              </a:rPr>
              <a:t>lik</a:t>
            </a:r>
            <a:r>
              <a:rPr lang="en-US" dirty="0" smtClean="0">
                <a:solidFill>
                  <a:schemeClr val="tx1"/>
                </a:solidFill>
              </a:rPr>
              <a:t> ‘</a:t>
            </a:r>
            <a:r>
              <a:rPr lang="en-US" b="1" dirty="0" err="1" smtClean="0">
                <a:solidFill>
                  <a:schemeClr val="tx1"/>
                </a:solidFill>
              </a:rPr>
              <a:t>salin</a:t>
            </a:r>
            <a:r>
              <a:rPr lang="en-US" dirty="0" smtClean="0">
                <a:solidFill>
                  <a:schemeClr val="tx1"/>
                </a:solidFill>
              </a:rPr>
              <a:t>’ </a:t>
            </a:r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salin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senarai</a:t>
            </a:r>
            <a:r>
              <a:rPr lang="en-US" dirty="0" smtClean="0">
                <a:solidFill>
                  <a:schemeClr val="tx1"/>
                </a:solidFill>
              </a:rPr>
              <a:t> SKT </a:t>
            </a:r>
            <a:r>
              <a:rPr lang="en-US" dirty="0" err="1" smtClean="0">
                <a:solidFill>
                  <a:schemeClr val="tx1"/>
                </a:solidFill>
              </a:rPr>
              <a:t>tahun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sebelum</a:t>
            </a:r>
            <a:endParaRPr lang="en-US" i="1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8338874" y="1210162"/>
            <a:ext cx="576526" cy="132309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16992" y="3845800"/>
            <a:ext cx="609600" cy="2714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371600" y="3826345"/>
            <a:ext cx="2880360" cy="8794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6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p</a:t>
            </a:r>
            <a:r>
              <a:rPr lang="en-US" dirty="0" err="1" smtClean="0">
                <a:solidFill>
                  <a:schemeClr val="tx1"/>
                </a:solidFill>
              </a:rPr>
              <a:t>astikan</a:t>
            </a:r>
            <a:r>
              <a:rPr lang="en-US" dirty="0" smtClean="0">
                <a:solidFill>
                  <a:schemeClr val="tx1"/>
                </a:solidFill>
              </a:rPr>
              <a:t> status </a:t>
            </a:r>
            <a:r>
              <a:rPr lang="en-US" dirty="0" smtClean="0">
                <a:solidFill>
                  <a:schemeClr val="tx1"/>
                </a:solidFill>
              </a:rPr>
              <a:t>SKT </a:t>
            </a:r>
            <a:r>
              <a:rPr lang="en-US" dirty="0" err="1" smtClean="0">
                <a:solidFill>
                  <a:schemeClr val="tx1"/>
                </a:solidFill>
              </a:rPr>
              <a:t>adalah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‘</a:t>
            </a:r>
            <a:r>
              <a:rPr lang="en-US" b="1" i="1" dirty="0" err="1" smtClean="0">
                <a:solidFill>
                  <a:schemeClr val="tx1"/>
                </a:solidFill>
              </a:rPr>
              <a:t>Draf</a:t>
            </a:r>
            <a:r>
              <a:rPr lang="en-US" i="1" dirty="0" smtClean="0">
                <a:solidFill>
                  <a:schemeClr val="tx1"/>
                </a:solidFill>
              </a:rPr>
              <a:t>’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45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263" r="4427" b="5263"/>
          <a:stretch/>
        </p:blipFill>
        <p:spPr>
          <a:xfrm>
            <a:off x="217470" y="917643"/>
            <a:ext cx="8686800" cy="518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48200" y="4283654"/>
            <a:ext cx="2819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11. KLIK  </a:t>
            </a:r>
            <a:r>
              <a:rPr lang="en-US" b="1" i="1" dirty="0" smtClean="0">
                <a:solidFill>
                  <a:schemeClr val="tx1"/>
                </a:solidFill>
              </a:rPr>
              <a:t>SIMPAN </a:t>
            </a:r>
            <a:r>
              <a:rPr lang="en-US" dirty="0" err="1" smtClean="0">
                <a:solidFill>
                  <a:schemeClr val="tx1"/>
                </a:solidFill>
              </a:rPr>
              <a:t>apabila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rekod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selesai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dikemaskini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7600" y="1973296"/>
            <a:ext cx="4349932" cy="728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9. </a:t>
            </a:r>
            <a:r>
              <a:rPr lang="en-US" dirty="0" err="1" smtClean="0">
                <a:solidFill>
                  <a:schemeClr val="tx1"/>
                </a:solidFill>
              </a:rPr>
              <a:t>Jika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tugas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adalah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sama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seperti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tahun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sebelum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tidak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perlu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ubah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ruangan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ini</a:t>
            </a:r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179323" y="1668495"/>
            <a:ext cx="457200" cy="30480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5800" y="315966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8. UNTUK KEMASKINI REKOD SKT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933129" y="5475328"/>
            <a:ext cx="414934" cy="45567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778034" y="2935095"/>
            <a:ext cx="4349932" cy="728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10. </a:t>
            </a:r>
            <a:r>
              <a:rPr lang="en-US" dirty="0" err="1" smtClean="0">
                <a:solidFill>
                  <a:schemeClr val="tx1"/>
                </a:solidFill>
              </a:rPr>
              <a:t>Pastikan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Petunjuk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prestasi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KPI </a:t>
            </a:r>
            <a:r>
              <a:rPr lang="en-US" dirty="0" err="1" smtClean="0">
                <a:solidFill>
                  <a:schemeClr val="tx1"/>
                </a:solidFill>
              </a:rPr>
              <a:t>dimasukkan</a:t>
            </a:r>
            <a:r>
              <a:rPr lang="en-US" dirty="0" smtClean="0">
                <a:solidFill>
                  <a:schemeClr val="tx1"/>
                </a:solidFill>
              </a:rPr>
              <a:t>/ </a:t>
            </a:r>
            <a:r>
              <a:rPr lang="en-US" dirty="0" err="1" smtClean="0">
                <a:solidFill>
                  <a:schemeClr val="tx1"/>
                </a:solidFill>
              </a:rPr>
              <a:t>diubah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881296" y="2345716"/>
            <a:ext cx="896738" cy="5627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81000" y="4531949"/>
            <a:ext cx="3317966" cy="881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12. </a:t>
            </a:r>
            <a:r>
              <a:rPr lang="en-US" dirty="0" err="1" smtClean="0">
                <a:solidFill>
                  <a:schemeClr val="tx1"/>
                </a:solidFill>
              </a:rPr>
              <a:t>Pastikan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Pegawai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Penilai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Pertama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adalah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benar</a:t>
            </a:r>
            <a:r>
              <a:rPr lang="en-US" dirty="0" smtClean="0">
                <a:solidFill>
                  <a:schemeClr val="tx1"/>
                </a:solidFill>
              </a:rPr>
              <a:t> . </a:t>
            </a:r>
            <a:r>
              <a:rPr lang="en-US" dirty="0" err="1">
                <a:solidFill>
                  <a:schemeClr val="tx1"/>
                </a:solidFill>
              </a:rPr>
              <a:t>Klik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Hantar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apabila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selesai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040330" y="5198054"/>
            <a:ext cx="231228" cy="28129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19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2428</TotalTime>
  <Words>604</Words>
  <Application>Microsoft Office PowerPoint</Application>
  <PresentationFormat>On-screen Show (4:3)</PresentationFormat>
  <Paragraphs>102</Paragraphs>
  <Slides>34</Slides>
  <Notes>0</Notes>
  <HiddenSlides>19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 Unicode MS</vt:lpstr>
      <vt:lpstr>Arial</vt:lpstr>
      <vt:lpstr>Calibri</vt:lpstr>
      <vt:lpstr>Candara</vt:lpstr>
      <vt:lpstr>Century Gothic</vt:lpstr>
      <vt:lpstr>Symbol</vt:lpstr>
      <vt:lpstr>Wingdings</vt:lpstr>
      <vt:lpstr>Waveform</vt:lpstr>
      <vt:lpstr> SUBMODUL  PENGURUSAN PRESTASI (SKT)</vt:lpstr>
      <vt:lpstr>PowerPoint Presentation</vt:lpstr>
      <vt:lpstr>PowerPoint Presentation</vt:lpstr>
      <vt:lpstr>LANGKAH-LANGKAH  UNTUK MEGEMASKINI MAKLUMAT SKT (PYD)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LANGKAH-LANGKAH  UNTUK SAHKAN SKT (PPP) </vt:lpstr>
      <vt:lpstr>Sahkan Menerusi Peti Pesanan</vt:lpstr>
      <vt:lpstr>PowerPoint Presentation</vt:lpstr>
      <vt:lpstr>Sahkan Menerusi Menu Pengurusan Prestasi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ISYTIHAR  PELUPUSAN HARTA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  REKOD PERIBADI</dc:title>
  <dc:creator>DVS</dc:creator>
  <cp:lastModifiedBy>azlina ali</cp:lastModifiedBy>
  <cp:revision>132</cp:revision>
  <cp:lastPrinted>2015-08-27T01:45:19Z</cp:lastPrinted>
  <dcterms:created xsi:type="dcterms:W3CDTF">2015-05-12T00:24:37Z</dcterms:created>
  <dcterms:modified xsi:type="dcterms:W3CDTF">2016-04-25T08:00:57Z</dcterms:modified>
</cp:coreProperties>
</file>